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5"/>
  </p:notesMasterIdLst>
  <p:sldIdLst>
    <p:sldId id="256" r:id="rId2"/>
    <p:sldId id="260" r:id="rId3"/>
    <p:sldId id="275" r:id="rId4"/>
    <p:sldId id="276" r:id="rId5"/>
    <p:sldId id="277" r:id="rId6"/>
    <p:sldId id="280" r:id="rId7"/>
    <p:sldId id="281" r:id="rId8"/>
    <p:sldId id="282" r:id="rId9"/>
    <p:sldId id="278" r:id="rId10"/>
    <p:sldId id="283" r:id="rId11"/>
    <p:sldId id="279" r:id="rId12"/>
    <p:sldId id="257" r:id="rId13"/>
    <p:sldId id="274" r:id="rId14"/>
    <p:sldId id="258" r:id="rId15"/>
    <p:sldId id="262" r:id="rId16"/>
    <p:sldId id="264" r:id="rId17"/>
    <p:sldId id="267" r:id="rId18"/>
    <p:sldId id="265" r:id="rId19"/>
    <p:sldId id="266" r:id="rId20"/>
    <p:sldId id="263" r:id="rId21"/>
    <p:sldId id="259" r:id="rId22"/>
    <p:sldId id="271" r:id="rId23"/>
    <p:sldId id="273" r:id="rId2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3D8F9AC-D1C4-4A14-B364-B05CB4E69A5F}" type="datetimeFigureOut">
              <a:rPr lang="en-GB" smtClean="0"/>
              <a:t>11/09/2023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55B6D77-11CC-4D79-851E-DAD4AB0953C2}" type="slidenum">
              <a:rPr lang="en-GB" smtClean="0"/>
              <a:t>‹#›</a:t>
            </a:fld>
            <a:endParaRPr lang="en-GB"/>
          </a:p>
        </p:txBody>
      </p:sp>
    </p:spTree>
    <p:extLst>
      <p:ext uri="{BB962C8B-B14F-4D97-AF65-F5344CB8AC3E}">
        <p14:creationId xmlns:p14="http://schemas.microsoft.com/office/powerpoint/2010/main" val="226307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1</a:t>
            </a:fld>
            <a:endParaRPr lang="en-GB"/>
          </a:p>
        </p:txBody>
      </p:sp>
    </p:spTree>
    <p:extLst>
      <p:ext uri="{BB962C8B-B14F-4D97-AF65-F5344CB8AC3E}">
        <p14:creationId xmlns:p14="http://schemas.microsoft.com/office/powerpoint/2010/main" val="283521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Kira</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10</a:t>
            </a:fld>
            <a:endParaRPr lang="en-GB"/>
          </a:p>
        </p:txBody>
      </p:sp>
    </p:spTree>
    <p:extLst>
      <p:ext uri="{BB962C8B-B14F-4D97-AF65-F5344CB8AC3E}">
        <p14:creationId xmlns:p14="http://schemas.microsoft.com/office/powerpoint/2010/main" val="215221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11</a:t>
            </a:fld>
            <a:endParaRPr lang="en-GB"/>
          </a:p>
        </p:txBody>
      </p:sp>
    </p:spTree>
    <p:extLst>
      <p:ext uri="{BB962C8B-B14F-4D97-AF65-F5344CB8AC3E}">
        <p14:creationId xmlns:p14="http://schemas.microsoft.com/office/powerpoint/2010/main" val="1953326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12</a:t>
            </a:fld>
            <a:endParaRPr lang="en-GB"/>
          </a:p>
        </p:txBody>
      </p:sp>
    </p:spTree>
    <p:extLst>
      <p:ext uri="{BB962C8B-B14F-4D97-AF65-F5344CB8AC3E}">
        <p14:creationId xmlns:p14="http://schemas.microsoft.com/office/powerpoint/2010/main" val="316488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13</a:t>
            </a:fld>
            <a:endParaRPr lang="en-GB"/>
          </a:p>
        </p:txBody>
      </p:sp>
    </p:spTree>
    <p:extLst>
      <p:ext uri="{BB962C8B-B14F-4D97-AF65-F5344CB8AC3E}">
        <p14:creationId xmlns:p14="http://schemas.microsoft.com/office/powerpoint/2010/main" val="3554233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a:t>
            </a:r>
          </a:p>
          <a:p>
            <a:r>
              <a:rPr lang="en-GB" dirty="0"/>
              <a:t>The school rules are outlined in the Behaviour policy.</a:t>
            </a:r>
            <a:r>
              <a:rPr lang="en-GB" baseline="0" dirty="0"/>
              <a:t> They are referred to throughout the school day- used as a common language so that children are familiar with them and their importance. Teachers discuss each rule and explicitly encourage children to think about what each looks like- in the classroom, on the playground, walking through school, on a trip- in every situation. Also- what doesn’t each rule look like in those situations- what should the teacher see/ what shouldn’t the teacher see. </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14</a:t>
            </a:fld>
            <a:endParaRPr lang="en-GB"/>
          </a:p>
        </p:txBody>
      </p:sp>
    </p:spTree>
    <p:extLst>
      <p:ext uri="{BB962C8B-B14F-4D97-AF65-F5344CB8AC3E}">
        <p14:creationId xmlns:p14="http://schemas.microsoft.com/office/powerpoint/2010/main" val="3605583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Kira</a:t>
            </a:r>
          </a:p>
          <a:p>
            <a:r>
              <a:rPr lang="en-GB" dirty="0"/>
              <a:t>Go through each one and explain how each reward works and why we have it- e.g. collaborate-</a:t>
            </a:r>
            <a:r>
              <a:rPr lang="en-GB" baseline="0" dirty="0"/>
              <a:t> to encourage </a:t>
            </a:r>
            <a:r>
              <a:rPr lang="en-GB" baseline="0" dirty="0" err="1"/>
              <a:t>chn</a:t>
            </a:r>
            <a:r>
              <a:rPr lang="en-GB" baseline="0" dirty="0"/>
              <a:t> to work together, be kind, respectful and co-operative</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15</a:t>
            </a:fld>
            <a:endParaRPr lang="en-GB"/>
          </a:p>
        </p:txBody>
      </p:sp>
    </p:spTree>
    <p:extLst>
      <p:ext uri="{BB962C8B-B14F-4D97-AF65-F5344CB8AC3E}">
        <p14:creationId xmlns:p14="http://schemas.microsoft.com/office/powerpoint/2010/main" val="302282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endParaRPr lang="en-GB" dirty="0"/>
          </a:p>
          <a:p>
            <a:r>
              <a:rPr lang="en-GB" dirty="0"/>
              <a:t>Explain each reward</a:t>
            </a:r>
          </a:p>
        </p:txBody>
      </p:sp>
      <p:sp>
        <p:nvSpPr>
          <p:cNvPr id="4" name="Slide Number Placeholder 3"/>
          <p:cNvSpPr>
            <a:spLocks noGrp="1"/>
          </p:cNvSpPr>
          <p:nvPr>
            <p:ph type="sldNum" sz="quarter" idx="10"/>
          </p:nvPr>
        </p:nvSpPr>
        <p:spPr/>
        <p:txBody>
          <a:bodyPr/>
          <a:lstStyle/>
          <a:p>
            <a:fld id="{D55B6D77-11CC-4D79-851E-DAD4AB0953C2}" type="slidenum">
              <a:rPr lang="en-GB" smtClean="0"/>
              <a:t>16</a:t>
            </a:fld>
            <a:endParaRPr lang="en-GB"/>
          </a:p>
        </p:txBody>
      </p:sp>
    </p:spTree>
    <p:extLst>
      <p:ext uri="{BB962C8B-B14F-4D97-AF65-F5344CB8AC3E}">
        <p14:creationId xmlns:p14="http://schemas.microsoft.com/office/powerpoint/2010/main" val="249137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Kira</a:t>
            </a:r>
          </a:p>
        </p:txBody>
      </p:sp>
      <p:sp>
        <p:nvSpPr>
          <p:cNvPr id="4" name="Slide Number Placeholder 3"/>
          <p:cNvSpPr>
            <a:spLocks noGrp="1"/>
          </p:cNvSpPr>
          <p:nvPr>
            <p:ph type="sldNum" sz="quarter" idx="5"/>
          </p:nvPr>
        </p:nvSpPr>
        <p:spPr/>
        <p:txBody>
          <a:bodyPr/>
          <a:lstStyle/>
          <a:p>
            <a:fld id="{D55B6D77-11CC-4D79-851E-DAD4AB0953C2}" type="slidenum">
              <a:rPr lang="en-GB" smtClean="0"/>
              <a:t>17</a:t>
            </a:fld>
            <a:endParaRPr lang="en-GB"/>
          </a:p>
        </p:txBody>
      </p:sp>
    </p:spTree>
    <p:extLst>
      <p:ext uri="{BB962C8B-B14F-4D97-AF65-F5344CB8AC3E}">
        <p14:creationId xmlns:p14="http://schemas.microsoft.com/office/powerpoint/2010/main" val="3397434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a:p>
            <a:r>
              <a:rPr lang="en-GB" dirty="0"/>
              <a:t>Talk about the curriculum and progression- one year feeds into the next- if </a:t>
            </a:r>
            <a:r>
              <a:rPr lang="en-GB" dirty="0" err="1"/>
              <a:t>chn</a:t>
            </a:r>
            <a:r>
              <a:rPr lang="en-GB" dirty="0"/>
              <a:t> have lots of gaps in their learning they struggle</a:t>
            </a:r>
            <a:r>
              <a:rPr lang="en-GB" baseline="0" dirty="0"/>
              <a:t> to connect new learning.</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18</a:t>
            </a:fld>
            <a:endParaRPr lang="en-GB"/>
          </a:p>
        </p:txBody>
      </p:sp>
    </p:spTree>
    <p:extLst>
      <p:ext uri="{BB962C8B-B14F-4D97-AF65-F5344CB8AC3E}">
        <p14:creationId xmlns:p14="http://schemas.microsoft.com/office/powerpoint/2010/main" val="1333153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p:txBody>
      </p:sp>
      <p:sp>
        <p:nvSpPr>
          <p:cNvPr id="4" name="Slide Number Placeholder 3"/>
          <p:cNvSpPr>
            <a:spLocks noGrp="1"/>
          </p:cNvSpPr>
          <p:nvPr>
            <p:ph type="sldNum" sz="quarter" idx="5"/>
          </p:nvPr>
        </p:nvSpPr>
        <p:spPr/>
        <p:txBody>
          <a:bodyPr/>
          <a:lstStyle/>
          <a:p>
            <a:fld id="{D55B6D77-11CC-4D79-851E-DAD4AB0953C2}" type="slidenum">
              <a:rPr lang="en-GB" smtClean="0"/>
              <a:t>19</a:t>
            </a:fld>
            <a:endParaRPr lang="en-GB"/>
          </a:p>
        </p:txBody>
      </p:sp>
    </p:spTree>
    <p:extLst>
      <p:ext uri="{BB962C8B-B14F-4D97-AF65-F5344CB8AC3E}">
        <p14:creationId xmlns:p14="http://schemas.microsoft.com/office/powerpoint/2010/main" val="258359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2</a:t>
            </a:fld>
            <a:endParaRPr lang="en-GB"/>
          </a:p>
        </p:txBody>
      </p:sp>
    </p:spTree>
    <p:extLst>
      <p:ext uri="{BB962C8B-B14F-4D97-AF65-F5344CB8AC3E}">
        <p14:creationId xmlns:p14="http://schemas.microsoft.com/office/powerpoint/2010/main" val="3146884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p>
          <a:p>
            <a:r>
              <a:rPr lang="en-GB" dirty="0"/>
              <a:t>Click link (school uniform) to share web page with parents</a:t>
            </a:r>
          </a:p>
          <a:p>
            <a:r>
              <a:rPr lang="en-GB" dirty="0"/>
              <a:t>Be clear that black school</a:t>
            </a:r>
            <a:r>
              <a:rPr lang="en-GB" baseline="0" dirty="0"/>
              <a:t> shoes must be worn- not black trainers</a:t>
            </a:r>
          </a:p>
          <a:p>
            <a:r>
              <a:rPr lang="en-GB" baseline="0" dirty="0"/>
              <a:t>PE Uniform-  PE uniform can be bought at reasonable prices from shops such as Asda, </a:t>
            </a:r>
            <a:r>
              <a:rPr lang="en-GB" baseline="0" dirty="0" err="1"/>
              <a:t>Sainsburys</a:t>
            </a:r>
            <a:r>
              <a:rPr lang="en-GB" baseline="0" dirty="0"/>
              <a:t> </a:t>
            </a:r>
            <a:r>
              <a:rPr lang="en-GB" baseline="0" dirty="0" err="1"/>
              <a:t>etc</a:t>
            </a:r>
            <a:r>
              <a:rPr lang="en-GB" baseline="0" dirty="0"/>
              <a:t> </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20</a:t>
            </a:fld>
            <a:endParaRPr lang="en-GB"/>
          </a:p>
        </p:txBody>
      </p:sp>
    </p:spTree>
    <p:extLst>
      <p:ext uri="{BB962C8B-B14F-4D97-AF65-F5344CB8AC3E}">
        <p14:creationId xmlns:p14="http://schemas.microsoft.com/office/powerpoint/2010/main" val="307245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55B6D77-11CC-4D79-851E-DAD4AB0953C2}" type="slidenum">
              <a:rPr lang="en-GB" smtClean="0"/>
              <a:t>21</a:t>
            </a:fld>
            <a:endParaRPr lang="en-GB"/>
          </a:p>
        </p:txBody>
      </p:sp>
    </p:spTree>
    <p:extLst>
      <p:ext uri="{BB962C8B-B14F-4D97-AF65-F5344CB8AC3E}">
        <p14:creationId xmlns:p14="http://schemas.microsoft.com/office/powerpoint/2010/main" val="4100844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a:t>
            </a:r>
          </a:p>
          <a:p>
            <a:r>
              <a:rPr lang="en-GB" dirty="0" err="1"/>
              <a:t>Chn</a:t>
            </a:r>
            <a:r>
              <a:rPr lang="en-GB" dirty="0"/>
              <a:t> don’t always have the maturity to deal with the content </a:t>
            </a:r>
          </a:p>
          <a:p>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22</a:t>
            </a:fld>
            <a:endParaRPr lang="en-GB"/>
          </a:p>
        </p:txBody>
      </p:sp>
    </p:spTree>
    <p:extLst>
      <p:ext uri="{BB962C8B-B14F-4D97-AF65-F5344CB8AC3E}">
        <p14:creationId xmlns:p14="http://schemas.microsoft.com/office/powerpoint/2010/main" val="2209648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a:t>
            </a:r>
          </a:p>
        </p:txBody>
      </p:sp>
      <p:sp>
        <p:nvSpPr>
          <p:cNvPr id="4" name="Slide Number Placeholder 3"/>
          <p:cNvSpPr>
            <a:spLocks noGrp="1"/>
          </p:cNvSpPr>
          <p:nvPr>
            <p:ph type="sldNum" sz="quarter" idx="5"/>
          </p:nvPr>
        </p:nvSpPr>
        <p:spPr/>
        <p:txBody>
          <a:bodyPr/>
          <a:lstStyle/>
          <a:p>
            <a:fld id="{D55B6D77-11CC-4D79-851E-DAD4AB0953C2}" type="slidenum">
              <a:rPr lang="en-GB" smtClean="0"/>
              <a:t>23</a:t>
            </a:fld>
            <a:endParaRPr lang="en-GB"/>
          </a:p>
        </p:txBody>
      </p:sp>
    </p:spTree>
    <p:extLst>
      <p:ext uri="{BB962C8B-B14F-4D97-AF65-F5344CB8AC3E}">
        <p14:creationId xmlns:p14="http://schemas.microsoft.com/office/powerpoint/2010/main" val="219410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3</a:t>
            </a:fld>
            <a:endParaRPr lang="en-GB"/>
          </a:p>
        </p:txBody>
      </p:sp>
    </p:spTree>
    <p:extLst>
      <p:ext uri="{BB962C8B-B14F-4D97-AF65-F5344CB8AC3E}">
        <p14:creationId xmlns:p14="http://schemas.microsoft.com/office/powerpoint/2010/main" val="348125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4</a:t>
            </a:fld>
            <a:endParaRPr lang="en-GB"/>
          </a:p>
        </p:txBody>
      </p:sp>
    </p:spTree>
    <p:extLst>
      <p:ext uri="{BB962C8B-B14F-4D97-AF65-F5344CB8AC3E}">
        <p14:creationId xmlns:p14="http://schemas.microsoft.com/office/powerpoint/2010/main" val="2173539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5</a:t>
            </a:fld>
            <a:endParaRPr lang="en-GB"/>
          </a:p>
        </p:txBody>
      </p:sp>
    </p:spTree>
    <p:extLst>
      <p:ext uri="{BB962C8B-B14F-4D97-AF65-F5344CB8AC3E}">
        <p14:creationId xmlns:p14="http://schemas.microsoft.com/office/powerpoint/2010/main" val="375801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6</a:t>
            </a:fld>
            <a:endParaRPr lang="en-GB"/>
          </a:p>
        </p:txBody>
      </p:sp>
    </p:spTree>
    <p:extLst>
      <p:ext uri="{BB962C8B-B14F-4D97-AF65-F5344CB8AC3E}">
        <p14:creationId xmlns:p14="http://schemas.microsoft.com/office/powerpoint/2010/main" val="245410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7</a:t>
            </a:fld>
            <a:endParaRPr lang="en-GB"/>
          </a:p>
        </p:txBody>
      </p:sp>
    </p:spTree>
    <p:extLst>
      <p:ext uri="{BB962C8B-B14F-4D97-AF65-F5344CB8AC3E}">
        <p14:creationId xmlns:p14="http://schemas.microsoft.com/office/powerpoint/2010/main" val="3033768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8</a:t>
            </a:fld>
            <a:endParaRPr lang="en-GB"/>
          </a:p>
        </p:txBody>
      </p:sp>
    </p:spTree>
    <p:extLst>
      <p:ext uri="{BB962C8B-B14F-4D97-AF65-F5344CB8AC3E}">
        <p14:creationId xmlns:p14="http://schemas.microsoft.com/office/powerpoint/2010/main" val="252276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endParaRPr lang="en-GB" dirty="0"/>
          </a:p>
        </p:txBody>
      </p:sp>
      <p:sp>
        <p:nvSpPr>
          <p:cNvPr id="4" name="Slide Number Placeholder 3"/>
          <p:cNvSpPr>
            <a:spLocks noGrp="1"/>
          </p:cNvSpPr>
          <p:nvPr>
            <p:ph type="sldNum" sz="quarter" idx="5"/>
          </p:nvPr>
        </p:nvSpPr>
        <p:spPr/>
        <p:txBody>
          <a:bodyPr/>
          <a:lstStyle/>
          <a:p>
            <a:fld id="{D55B6D77-11CC-4D79-851E-DAD4AB0953C2}" type="slidenum">
              <a:rPr lang="en-GB" smtClean="0"/>
              <a:t>9</a:t>
            </a:fld>
            <a:endParaRPr lang="en-GB"/>
          </a:p>
        </p:txBody>
      </p:sp>
    </p:spTree>
    <p:extLst>
      <p:ext uri="{BB962C8B-B14F-4D97-AF65-F5344CB8AC3E}">
        <p14:creationId xmlns:p14="http://schemas.microsoft.com/office/powerpoint/2010/main" val="201680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9/11/2023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9/11/2023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9/11/2023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9/11/2023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ale.derby.sch.uk/school-unifor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tmp"/><Relationship Id="rId3" Type="http://schemas.openxmlformats.org/officeDocument/2006/relationships/hyperlink" Target="https://www.internetmatters.org/wp-content/uploads/2023/01/Internet-Matters-Age-Guide-6-10s-Jan23.pdf" TargetMode="External"/><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hyperlink" Target="https://www.internetmatters.org/resources/online-safety-guide-0-5-year-olds/" TargetMode="External"/><Relationship Id="rId9" Type="http://schemas.openxmlformats.org/officeDocument/2006/relationships/image" Target="../media/image26.tmp"/></Relationships>
</file>

<file path=ppt/slides/_rels/slide3.xml.rels><?xml version="1.0" encoding="UTF-8" standalone="yes"?>
<Relationships xmlns="http://schemas.openxmlformats.org/package/2006/relationships"><Relationship Id="rId3" Type="http://schemas.openxmlformats.org/officeDocument/2006/relationships/hyperlink" Target="https://www.dale.derby.sch.uk/curriculum-h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ale.derby.sch.uk/phonic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dale.derby.sch.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0010" y="3978942"/>
            <a:ext cx="8991600" cy="1645920"/>
          </a:xfrm>
        </p:spPr>
        <p:txBody>
          <a:bodyPr/>
          <a:lstStyle/>
          <a:p>
            <a:r>
              <a:rPr lang="en-GB" dirty="0"/>
              <a:t>Welcome To The year one information meeting</a:t>
            </a:r>
          </a:p>
        </p:txBody>
      </p:sp>
      <p:pic>
        <p:nvPicPr>
          <p:cNvPr id="1030" name="Picture 6" descr="Dale Community Primary School Pupil Attendance and Leave of Absence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891" y="189636"/>
            <a:ext cx="2106426" cy="346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4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5FA20-1BF8-43AF-99FE-155CD1B5B8D9}"/>
              </a:ext>
            </a:extLst>
          </p:cNvPr>
          <p:cNvSpPr>
            <a:spLocks noGrp="1"/>
          </p:cNvSpPr>
          <p:nvPr>
            <p:ph type="title"/>
          </p:nvPr>
        </p:nvSpPr>
        <p:spPr/>
        <p:txBody>
          <a:bodyPr/>
          <a:lstStyle/>
          <a:p>
            <a:r>
              <a:rPr lang="en-US" dirty="0"/>
              <a:t>Food at dale</a:t>
            </a:r>
            <a:endParaRPr lang="en-GB" dirty="0"/>
          </a:p>
        </p:txBody>
      </p:sp>
      <p:sp>
        <p:nvSpPr>
          <p:cNvPr id="3" name="Content Placeholder 2">
            <a:extLst>
              <a:ext uri="{FF2B5EF4-FFF2-40B4-BE49-F238E27FC236}">
                <a16:creationId xmlns:a16="http://schemas.microsoft.com/office/drawing/2014/main" id="{F90D032C-F7B9-43DA-A160-5FF1FDBAA767}"/>
              </a:ext>
            </a:extLst>
          </p:cNvPr>
          <p:cNvSpPr>
            <a:spLocks noGrp="1"/>
          </p:cNvSpPr>
          <p:nvPr>
            <p:ph idx="1"/>
          </p:nvPr>
        </p:nvSpPr>
        <p:spPr>
          <a:xfrm>
            <a:off x="1219200" y="2608547"/>
            <a:ext cx="9753600" cy="3733259"/>
          </a:xfrm>
        </p:spPr>
        <p:txBody>
          <a:bodyPr>
            <a:normAutofit lnSpcReduction="10000"/>
          </a:bodyPr>
          <a:lstStyle/>
          <a:p>
            <a:r>
              <a:rPr lang="en-US" sz="2800" dirty="0">
                <a:latin typeface="Century Gothic" panose="020B0502020202020204" pitchFamily="34" charset="0"/>
              </a:rPr>
              <a:t>Children will continue to receive a free school meal, and there will be a choice between a hot and cold meal each morning. Menus are available on our school website or a paper copy at the office. </a:t>
            </a:r>
          </a:p>
          <a:p>
            <a:endParaRPr lang="en-US" sz="2800" dirty="0">
              <a:latin typeface="Century Gothic" panose="020B0502020202020204" pitchFamily="34" charset="0"/>
            </a:endParaRPr>
          </a:p>
          <a:p>
            <a:r>
              <a:rPr lang="en-US" sz="2800" dirty="0">
                <a:latin typeface="Century Gothic" panose="020B0502020202020204" pitchFamily="34" charset="0"/>
              </a:rPr>
              <a:t>A healthy snack and milk is provided in Year One.  Snack money is payable on </a:t>
            </a:r>
            <a:r>
              <a:rPr lang="en-US" sz="2800" dirty="0" err="1">
                <a:latin typeface="Century Gothic" panose="020B0502020202020204" pitchFamily="34" charset="0"/>
              </a:rPr>
              <a:t>ParentPay</a:t>
            </a:r>
            <a:r>
              <a:rPr lang="en-US" sz="2800" dirty="0">
                <a:latin typeface="Century Gothic" panose="020B0502020202020204" pitchFamily="34" charset="0"/>
              </a:rPr>
              <a:t> at £33/Year or £11/term </a:t>
            </a:r>
          </a:p>
          <a:p>
            <a:endParaRPr lang="en-GB" dirty="0"/>
          </a:p>
        </p:txBody>
      </p:sp>
    </p:spTree>
    <p:extLst>
      <p:ext uri="{BB962C8B-B14F-4D97-AF65-F5344CB8AC3E}">
        <p14:creationId xmlns:p14="http://schemas.microsoft.com/office/powerpoint/2010/main" val="65872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a:xfrm>
            <a:off x="707923" y="2638044"/>
            <a:ext cx="10461522" cy="3516950"/>
          </a:xfrm>
        </p:spPr>
        <p:txBody>
          <a:bodyPr>
            <a:normAutofit fontScale="92500" lnSpcReduction="10000"/>
          </a:bodyPr>
          <a:lstStyle/>
          <a:p>
            <a:r>
              <a:rPr lang="en-GB" sz="2400" dirty="0">
                <a:latin typeface="Century Gothic" panose="020B0502020202020204" pitchFamily="34" charset="0"/>
              </a:rPr>
              <a:t>A member of the Leadership team on the school gates at the beginning and end of the school day</a:t>
            </a:r>
          </a:p>
          <a:p>
            <a:endParaRPr lang="en-GB" sz="2400" dirty="0">
              <a:latin typeface="Century Gothic" panose="020B0502020202020204" pitchFamily="34" charset="0"/>
            </a:endParaRPr>
          </a:p>
          <a:p>
            <a:r>
              <a:rPr lang="en-GB" sz="2400" dirty="0">
                <a:latin typeface="Century Gothic" panose="020B0502020202020204" pitchFamily="34" charset="0"/>
              </a:rPr>
              <a:t>Classroom Teachers available for a quick message when dismissing children at the end of the day once the rest of the children have gone, or to arrange a convenient time for a longer conversation</a:t>
            </a:r>
          </a:p>
          <a:p>
            <a:endParaRPr lang="en-GB" sz="2400" dirty="0">
              <a:latin typeface="Century Gothic" panose="020B0502020202020204" pitchFamily="34" charset="0"/>
            </a:endParaRPr>
          </a:p>
          <a:p>
            <a:r>
              <a:rPr lang="en-GB" sz="2400" dirty="0">
                <a:latin typeface="Century Gothic" panose="020B0502020202020204" pitchFamily="34" charset="0"/>
              </a:rPr>
              <a:t>Call the office to arrange a meeting with the class teacher if a longer conversation is needed</a:t>
            </a:r>
          </a:p>
        </p:txBody>
      </p:sp>
      <p:pic>
        <p:nvPicPr>
          <p:cNvPr id="5" name="Picture 4"/>
          <p:cNvPicPr>
            <a:picLocks noChangeAspect="1"/>
          </p:cNvPicPr>
          <p:nvPr/>
        </p:nvPicPr>
        <p:blipFill>
          <a:blip r:embed="rId3"/>
          <a:stretch>
            <a:fillRect/>
          </a:stretch>
        </p:blipFill>
        <p:spPr>
          <a:xfrm>
            <a:off x="2601190" y="1078507"/>
            <a:ext cx="1392445" cy="961090"/>
          </a:xfrm>
          <a:prstGeom prst="rect">
            <a:avLst/>
          </a:prstGeom>
        </p:spPr>
      </p:pic>
    </p:spTree>
    <p:extLst>
      <p:ext uri="{BB962C8B-B14F-4D97-AF65-F5344CB8AC3E}">
        <p14:creationId xmlns:p14="http://schemas.microsoft.com/office/powerpoint/2010/main" val="137119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Expectations and Behaviour</a:t>
            </a:r>
          </a:p>
        </p:txBody>
      </p:sp>
      <p:sp>
        <p:nvSpPr>
          <p:cNvPr id="3" name="Content Placeholder 2"/>
          <p:cNvSpPr>
            <a:spLocks noGrp="1"/>
          </p:cNvSpPr>
          <p:nvPr>
            <p:ph idx="1"/>
          </p:nvPr>
        </p:nvSpPr>
        <p:spPr>
          <a:xfrm>
            <a:off x="4046489" y="1992586"/>
            <a:ext cx="3524205" cy="3937567"/>
          </a:xfrm>
        </p:spPr>
        <p:txBody>
          <a:bodyPr>
            <a:noAutofit/>
          </a:bodyPr>
          <a:lstStyle/>
          <a:p>
            <a:r>
              <a:rPr lang="en-GB" sz="3600" dirty="0">
                <a:solidFill>
                  <a:schemeClr val="tx1"/>
                </a:solidFill>
              </a:rPr>
              <a:t>The School Day</a:t>
            </a:r>
          </a:p>
          <a:p>
            <a:r>
              <a:rPr lang="en-GB" sz="3600" dirty="0"/>
              <a:t>School Rules</a:t>
            </a:r>
          </a:p>
          <a:p>
            <a:r>
              <a:rPr lang="en-GB" sz="3600" dirty="0"/>
              <a:t>Rewards/ Consequences</a:t>
            </a:r>
          </a:p>
          <a:p>
            <a:r>
              <a:rPr lang="en-GB" sz="3600" dirty="0"/>
              <a:t>Attendance</a:t>
            </a:r>
          </a:p>
          <a:p>
            <a:r>
              <a:rPr lang="en-GB" sz="3600" dirty="0"/>
              <a:t>School Uniform</a:t>
            </a:r>
          </a:p>
        </p:txBody>
      </p:sp>
    </p:spTree>
    <p:extLst>
      <p:ext uri="{BB962C8B-B14F-4D97-AF65-F5344CB8AC3E}">
        <p14:creationId xmlns:p14="http://schemas.microsoft.com/office/powerpoint/2010/main" val="362728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School Day</a:t>
            </a:r>
          </a:p>
        </p:txBody>
      </p:sp>
      <p:sp>
        <p:nvSpPr>
          <p:cNvPr id="3" name="Content Placeholder 2"/>
          <p:cNvSpPr>
            <a:spLocks noGrp="1"/>
          </p:cNvSpPr>
          <p:nvPr>
            <p:ph idx="1"/>
          </p:nvPr>
        </p:nvSpPr>
        <p:spPr>
          <a:xfrm>
            <a:off x="1091381" y="2638044"/>
            <a:ext cx="10078064" cy="3556279"/>
          </a:xfrm>
        </p:spPr>
        <p:txBody>
          <a:bodyPr>
            <a:normAutofit lnSpcReduction="10000"/>
          </a:bodyPr>
          <a:lstStyle/>
          <a:p>
            <a:r>
              <a:rPr lang="en-GB" sz="2800" dirty="0">
                <a:latin typeface="Century Gothic" panose="020B0502020202020204" pitchFamily="34" charset="0"/>
              </a:rPr>
              <a:t>The school day begins at 8.40 - Learning begins in classrooms at 8.40</a:t>
            </a:r>
          </a:p>
          <a:p>
            <a:endParaRPr lang="en-GB" sz="2800" dirty="0">
              <a:latin typeface="Century Gothic" panose="020B0502020202020204" pitchFamily="34" charset="0"/>
            </a:endParaRPr>
          </a:p>
          <a:p>
            <a:r>
              <a:rPr lang="en-GB" sz="2800" dirty="0">
                <a:latin typeface="Century Gothic" panose="020B0502020202020204" pitchFamily="34" charset="0"/>
              </a:rPr>
              <a:t>Register closes at 9am and formal lessons begin</a:t>
            </a:r>
          </a:p>
          <a:p>
            <a:pPr marL="0" indent="0">
              <a:buNone/>
            </a:pPr>
            <a:r>
              <a:rPr lang="en-GB" sz="2800" dirty="0">
                <a:latin typeface="Century Gothic" panose="020B0502020202020204" pitchFamily="34" charset="0"/>
              </a:rPr>
              <a:t> </a:t>
            </a:r>
          </a:p>
          <a:p>
            <a:r>
              <a:rPr lang="en-GB" sz="2800" dirty="0">
                <a:latin typeface="Century Gothic" panose="020B0502020202020204" pitchFamily="34" charset="0"/>
              </a:rPr>
              <a:t>Arrival after 9am- recorded as ‘Late’ and will impact overall attendance</a:t>
            </a:r>
          </a:p>
          <a:p>
            <a:pPr marL="0" indent="0">
              <a:buNone/>
            </a:pPr>
            <a:endParaRPr lang="en-GB" sz="2800" dirty="0">
              <a:latin typeface="Century Gothic" panose="020B0502020202020204" pitchFamily="34" charset="0"/>
            </a:endParaRPr>
          </a:p>
          <a:p>
            <a:endParaRPr lang="en-GB" sz="2800" dirty="0"/>
          </a:p>
        </p:txBody>
      </p:sp>
    </p:spTree>
    <p:extLst>
      <p:ext uri="{BB962C8B-B14F-4D97-AF65-F5344CB8AC3E}">
        <p14:creationId xmlns:p14="http://schemas.microsoft.com/office/powerpoint/2010/main" val="188387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hool Rules — Dale Community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30" y="1108256"/>
            <a:ext cx="3461685" cy="54936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31626" y="1038947"/>
            <a:ext cx="7473144" cy="5632311"/>
          </a:xfrm>
          <a:prstGeom prst="rect">
            <a:avLst/>
          </a:prstGeom>
          <a:ln w="28575">
            <a:solidFill>
              <a:schemeClr val="tx1"/>
            </a:solidFill>
          </a:ln>
        </p:spPr>
        <p:txBody>
          <a:bodyPr wrap="square">
            <a:spAutoFit/>
          </a:bodyPr>
          <a:lstStyle/>
          <a:p>
            <a:r>
              <a:rPr lang="en-GB" sz="2000" dirty="0">
                <a:latin typeface="Century Gothic" panose="020B0502020202020204" pitchFamily="34" charset="0"/>
              </a:rPr>
              <a:t>The three school rules are displayed in every classroom and around the building.  These are:</a:t>
            </a:r>
          </a:p>
          <a:p>
            <a:r>
              <a:rPr lang="en-GB" sz="2000" dirty="0">
                <a:latin typeface="Century Gothic" panose="020B0502020202020204" pitchFamily="34" charset="0"/>
              </a:rPr>
              <a:t>•	</a:t>
            </a:r>
            <a:r>
              <a:rPr lang="en-GB" sz="2000" b="1" dirty="0">
                <a:solidFill>
                  <a:srgbClr val="0070C0"/>
                </a:solidFill>
                <a:latin typeface="Century Gothic" panose="020B0502020202020204" pitchFamily="34" charset="0"/>
              </a:rPr>
              <a:t>Ready </a:t>
            </a:r>
            <a:r>
              <a:rPr lang="en-GB" sz="2000" dirty="0">
                <a:latin typeface="Century Gothic" panose="020B0502020202020204" pitchFamily="34" charset="0"/>
              </a:rPr>
              <a:t> </a:t>
            </a:r>
          </a:p>
          <a:p>
            <a:r>
              <a:rPr lang="en-GB" sz="2000" dirty="0">
                <a:latin typeface="Century Gothic" panose="020B0502020202020204" pitchFamily="34" charset="0"/>
              </a:rPr>
              <a:t>(All children should be ready to learn)</a:t>
            </a:r>
          </a:p>
          <a:p>
            <a:r>
              <a:rPr lang="en-GB" sz="2000" dirty="0">
                <a:latin typeface="Century Gothic" panose="020B0502020202020204" pitchFamily="34" charset="0"/>
              </a:rPr>
              <a:t>•	</a:t>
            </a:r>
            <a:r>
              <a:rPr lang="en-GB" sz="2000" b="1" dirty="0">
                <a:solidFill>
                  <a:srgbClr val="0070C0"/>
                </a:solidFill>
                <a:latin typeface="Century Gothic" panose="020B0502020202020204" pitchFamily="34" charset="0"/>
              </a:rPr>
              <a:t>Respect </a:t>
            </a:r>
          </a:p>
          <a:p>
            <a:r>
              <a:rPr lang="en-GB" sz="2000" dirty="0">
                <a:latin typeface="Century Gothic" panose="020B0502020202020204" pitchFamily="34" charset="0"/>
              </a:rPr>
              <a:t>(All children should show respect for everyone and everything)</a:t>
            </a:r>
          </a:p>
          <a:p>
            <a:r>
              <a:rPr lang="en-GB" sz="2000" dirty="0">
                <a:latin typeface="Century Gothic" panose="020B0502020202020204" pitchFamily="34" charset="0"/>
              </a:rPr>
              <a:t>•	</a:t>
            </a:r>
            <a:r>
              <a:rPr lang="en-GB" sz="2000" b="1" dirty="0">
                <a:solidFill>
                  <a:srgbClr val="0070C0"/>
                </a:solidFill>
                <a:latin typeface="Century Gothic" panose="020B0502020202020204" pitchFamily="34" charset="0"/>
              </a:rPr>
              <a:t>Safe</a:t>
            </a:r>
            <a:r>
              <a:rPr lang="en-GB" sz="2000" dirty="0">
                <a:solidFill>
                  <a:srgbClr val="0070C0"/>
                </a:solidFill>
                <a:latin typeface="Century Gothic" panose="020B0502020202020204" pitchFamily="34" charset="0"/>
              </a:rPr>
              <a:t> </a:t>
            </a:r>
          </a:p>
          <a:p>
            <a:r>
              <a:rPr lang="en-GB" sz="2000" dirty="0">
                <a:latin typeface="Century Gothic" panose="020B0502020202020204" pitchFamily="34" charset="0"/>
              </a:rPr>
              <a:t>(All children should keep themselves and others safe)</a:t>
            </a:r>
          </a:p>
          <a:p>
            <a:endParaRPr lang="en-GB" sz="2000" dirty="0">
              <a:latin typeface="Century Gothic" panose="020B0502020202020204" pitchFamily="34" charset="0"/>
            </a:endParaRPr>
          </a:p>
          <a:p>
            <a:r>
              <a:rPr lang="en-GB" sz="2000" b="1" dirty="0">
                <a:solidFill>
                  <a:srgbClr val="0070C0"/>
                </a:solidFill>
                <a:latin typeface="Century Gothic" panose="020B0502020202020204" pitchFamily="34" charset="0"/>
              </a:rPr>
              <a:t>At the start of each year, each class will discuss and agree what Ready, Respect, Safe means for their class using age appropriate language and concepts.</a:t>
            </a:r>
          </a:p>
          <a:p>
            <a:endParaRPr lang="en-GB" sz="2000" dirty="0">
              <a:latin typeface="Century Gothic" panose="020B0502020202020204" pitchFamily="34" charset="0"/>
            </a:endParaRPr>
          </a:p>
          <a:p>
            <a:r>
              <a:rPr lang="en-GB" sz="2000" dirty="0">
                <a:latin typeface="Century Gothic" panose="020B0502020202020204" pitchFamily="34" charset="0"/>
              </a:rPr>
              <a:t>This policy will also be adhered to outside of school and the same high standards of behaviour will be expected e.g. walking to the park, on residential visits, school trips and at events.</a:t>
            </a:r>
          </a:p>
        </p:txBody>
      </p:sp>
      <p:sp>
        <p:nvSpPr>
          <p:cNvPr id="7" name="Title 1"/>
          <p:cNvSpPr>
            <a:spLocks noGrp="1"/>
          </p:cNvSpPr>
          <p:nvPr>
            <p:ph type="title"/>
          </p:nvPr>
        </p:nvSpPr>
        <p:spPr>
          <a:xfrm>
            <a:off x="2218072" y="177816"/>
            <a:ext cx="7729728" cy="708875"/>
          </a:xfrm>
        </p:spPr>
        <p:txBody>
          <a:bodyPr>
            <a:normAutofit fontScale="90000"/>
          </a:bodyPr>
          <a:lstStyle/>
          <a:p>
            <a:r>
              <a:rPr lang="en-GB" dirty="0"/>
              <a:t>School Rules</a:t>
            </a:r>
          </a:p>
        </p:txBody>
      </p:sp>
    </p:spTree>
    <p:extLst>
      <p:ext uri="{BB962C8B-B14F-4D97-AF65-F5344CB8AC3E}">
        <p14:creationId xmlns:p14="http://schemas.microsoft.com/office/powerpoint/2010/main" val="122126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rewards</a:t>
            </a:r>
          </a:p>
        </p:txBody>
      </p:sp>
      <p:sp>
        <p:nvSpPr>
          <p:cNvPr id="4" name="Title 1"/>
          <p:cNvSpPr>
            <a:spLocks noGrp="1"/>
          </p:cNvSpPr>
          <p:nvPr>
            <p:ph idx="1"/>
          </p:nvPr>
        </p:nvSpPr>
        <p:spPr>
          <a:xfrm>
            <a:off x="152400" y="1052426"/>
            <a:ext cx="11887200" cy="3101983"/>
          </a:xfrm>
        </p:spPr>
        <p:txBody>
          <a:bodyPr>
            <a:normAutofit fontScale="97500"/>
          </a:bodyPr>
          <a:lstStyle/>
          <a:p>
            <a:pPr marL="0" indent="0">
              <a:buNone/>
            </a:pPr>
            <a:br>
              <a:rPr lang="en-GB" sz="2700" b="1" dirty="0">
                <a:latin typeface="Century Gothic" panose="020B0502020202020204" pitchFamily="34" charset="0"/>
              </a:rPr>
            </a:br>
            <a:r>
              <a:rPr lang="en-GB" sz="2200" b="1" dirty="0">
                <a:latin typeface="Century Gothic" panose="020B0502020202020204" pitchFamily="34" charset="0"/>
              </a:rPr>
              <a:t>Expectations of positive behaviour form the basis of our reward system</a:t>
            </a:r>
            <a:br>
              <a:rPr lang="en-GB" dirty="0">
                <a:latin typeface="Century Gothic" panose="020B0502020202020204" pitchFamily="34" charset="0"/>
              </a:rPr>
            </a:br>
            <a:br>
              <a:rPr lang="en-GB" dirty="0">
                <a:latin typeface="Century Gothic" panose="020B0502020202020204" pitchFamily="34" charset="0"/>
              </a:rPr>
            </a:br>
            <a:endParaRPr lang="en-GB" dirty="0">
              <a:latin typeface="Century Gothic" panose="020B0502020202020204" pitchFamily="34" charset="0"/>
            </a:endParaRPr>
          </a:p>
        </p:txBody>
      </p:sp>
      <p:pic>
        <p:nvPicPr>
          <p:cNvPr id="5" name="Picture 4"/>
          <p:cNvPicPr>
            <a:picLocks noChangeAspect="1"/>
          </p:cNvPicPr>
          <p:nvPr/>
        </p:nvPicPr>
        <p:blipFill>
          <a:blip r:embed="rId3"/>
          <a:stretch>
            <a:fillRect/>
          </a:stretch>
        </p:blipFill>
        <p:spPr>
          <a:xfrm>
            <a:off x="408094" y="2730078"/>
            <a:ext cx="2930082" cy="869868"/>
          </a:xfrm>
          <a:prstGeom prst="rect">
            <a:avLst/>
          </a:prstGeom>
        </p:spPr>
      </p:pic>
      <p:pic>
        <p:nvPicPr>
          <p:cNvPr id="6" name="Picture 5"/>
          <p:cNvPicPr>
            <a:picLocks noChangeAspect="1"/>
          </p:cNvPicPr>
          <p:nvPr/>
        </p:nvPicPr>
        <p:blipFill>
          <a:blip r:embed="rId4"/>
          <a:stretch>
            <a:fillRect/>
          </a:stretch>
        </p:blipFill>
        <p:spPr>
          <a:xfrm>
            <a:off x="4781542" y="2459009"/>
            <a:ext cx="1362249" cy="1469463"/>
          </a:xfrm>
          <a:prstGeom prst="rect">
            <a:avLst/>
          </a:prstGeom>
        </p:spPr>
      </p:pic>
      <p:pic>
        <p:nvPicPr>
          <p:cNvPr id="7" name="Picture 6"/>
          <p:cNvPicPr>
            <a:picLocks noChangeAspect="1"/>
          </p:cNvPicPr>
          <p:nvPr/>
        </p:nvPicPr>
        <p:blipFill>
          <a:blip r:embed="rId5"/>
          <a:stretch>
            <a:fillRect/>
          </a:stretch>
        </p:blipFill>
        <p:spPr>
          <a:xfrm>
            <a:off x="8460885" y="2263896"/>
            <a:ext cx="1533146" cy="1802233"/>
          </a:xfrm>
          <a:prstGeom prst="rect">
            <a:avLst/>
          </a:prstGeom>
        </p:spPr>
      </p:pic>
      <p:sp>
        <p:nvSpPr>
          <p:cNvPr id="8" name="Right Arrow 7"/>
          <p:cNvSpPr/>
          <p:nvPr/>
        </p:nvSpPr>
        <p:spPr>
          <a:xfrm>
            <a:off x="3540082" y="2976273"/>
            <a:ext cx="855668" cy="43493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6449185" y="2919637"/>
            <a:ext cx="1443167" cy="43493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993731" y="5436845"/>
            <a:ext cx="474810" cy="584775"/>
          </a:xfrm>
          <a:prstGeom prst="rect">
            <a:avLst/>
          </a:prstGeom>
          <a:noFill/>
          <a:ln>
            <a:solidFill>
              <a:schemeClr val="tx1"/>
            </a:solidFill>
          </a:ln>
        </p:spPr>
        <p:txBody>
          <a:bodyPr wrap="none" rtlCol="0">
            <a:spAutoFit/>
          </a:bodyPr>
          <a:lstStyle/>
          <a:p>
            <a:r>
              <a:rPr lang="en-GB" sz="3200" dirty="0"/>
              <a:t>C</a:t>
            </a:r>
          </a:p>
        </p:txBody>
      </p:sp>
      <p:sp>
        <p:nvSpPr>
          <p:cNvPr id="11" name="TextBox 10"/>
          <p:cNvSpPr txBox="1"/>
          <p:nvPr/>
        </p:nvSpPr>
        <p:spPr>
          <a:xfrm>
            <a:off x="2644894" y="5436845"/>
            <a:ext cx="522900" cy="584775"/>
          </a:xfrm>
          <a:prstGeom prst="rect">
            <a:avLst/>
          </a:prstGeom>
          <a:noFill/>
          <a:ln>
            <a:solidFill>
              <a:schemeClr val="tx1"/>
            </a:solidFill>
          </a:ln>
        </p:spPr>
        <p:txBody>
          <a:bodyPr wrap="none" rtlCol="0">
            <a:spAutoFit/>
          </a:bodyPr>
          <a:lstStyle/>
          <a:p>
            <a:r>
              <a:rPr lang="en-GB" sz="3200" dirty="0"/>
              <a:t>O</a:t>
            </a:r>
          </a:p>
        </p:txBody>
      </p:sp>
      <p:sp>
        <p:nvSpPr>
          <p:cNvPr id="12" name="TextBox 11"/>
          <p:cNvSpPr txBox="1"/>
          <p:nvPr/>
        </p:nvSpPr>
        <p:spPr>
          <a:xfrm>
            <a:off x="3338176" y="5436845"/>
            <a:ext cx="456646" cy="584775"/>
          </a:xfrm>
          <a:prstGeom prst="rect">
            <a:avLst/>
          </a:prstGeom>
          <a:noFill/>
          <a:ln>
            <a:solidFill>
              <a:schemeClr val="tx1"/>
            </a:solidFill>
          </a:ln>
        </p:spPr>
        <p:txBody>
          <a:bodyPr wrap="square" rtlCol="0">
            <a:spAutoFit/>
          </a:bodyPr>
          <a:lstStyle/>
          <a:p>
            <a:r>
              <a:rPr lang="en-GB" sz="3200" dirty="0"/>
              <a:t>L</a:t>
            </a:r>
          </a:p>
        </p:txBody>
      </p:sp>
      <p:sp>
        <p:nvSpPr>
          <p:cNvPr id="13" name="TextBox 12"/>
          <p:cNvSpPr txBox="1"/>
          <p:nvPr/>
        </p:nvSpPr>
        <p:spPr>
          <a:xfrm>
            <a:off x="3895202" y="5436845"/>
            <a:ext cx="467656" cy="584775"/>
          </a:xfrm>
          <a:prstGeom prst="rect">
            <a:avLst/>
          </a:prstGeom>
          <a:noFill/>
          <a:ln>
            <a:solidFill>
              <a:schemeClr val="tx1"/>
            </a:solidFill>
          </a:ln>
        </p:spPr>
        <p:txBody>
          <a:bodyPr wrap="square" rtlCol="0">
            <a:spAutoFit/>
          </a:bodyPr>
          <a:lstStyle/>
          <a:p>
            <a:r>
              <a:rPr lang="en-GB" sz="3200" dirty="0"/>
              <a:t>L</a:t>
            </a:r>
          </a:p>
        </p:txBody>
      </p:sp>
      <p:sp>
        <p:nvSpPr>
          <p:cNvPr id="14" name="TextBox 13"/>
          <p:cNvSpPr txBox="1"/>
          <p:nvPr/>
        </p:nvSpPr>
        <p:spPr>
          <a:xfrm>
            <a:off x="4509975" y="5436844"/>
            <a:ext cx="458780" cy="584775"/>
          </a:xfrm>
          <a:prstGeom prst="rect">
            <a:avLst/>
          </a:prstGeom>
          <a:noFill/>
          <a:ln>
            <a:solidFill>
              <a:schemeClr val="tx1"/>
            </a:solidFill>
          </a:ln>
        </p:spPr>
        <p:txBody>
          <a:bodyPr wrap="none" rtlCol="0">
            <a:spAutoFit/>
          </a:bodyPr>
          <a:lstStyle/>
          <a:p>
            <a:r>
              <a:rPr lang="en-GB" sz="3200" dirty="0"/>
              <a:t>A</a:t>
            </a:r>
          </a:p>
        </p:txBody>
      </p:sp>
      <p:sp>
        <p:nvSpPr>
          <p:cNvPr id="15" name="TextBox 14"/>
          <p:cNvSpPr txBox="1"/>
          <p:nvPr/>
        </p:nvSpPr>
        <p:spPr>
          <a:xfrm>
            <a:off x="5121154" y="5436844"/>
            <a:ext cx="456548" cy="584775"/>
          </a:xfrm>
          <a:prstGeom prst="rect">
            <a:avLst/>
          </a:prstGeom>
          <a:noFill/>
          <a:ln>
            <a:solidFill>
              <a:schemeClr val="tx1"/>
            </a:solidFill>
          </a:ln>
        </p:spPr>
        <p:txBody>
          <a:bodyPr wrap="square" rtlCol="0">
            <a:spAutoFit/>
          </a:bodyPr>
          <a:lstStyle/>
          <a:p>
            <a:r>
              <a:rPr lang="en-GB" sz="3200" dirty="0"/>
              <a:t>B</a:t>
            </a:r>
          </a:p>
        </p:txBody>
      </p:sp>
      <p:sp>
        <p:nvSpPr>
          <p:cNvPr id="16" name="TextBox 15"/>
          <p:cNvSpPr txBox="1"/>
          <p:nvPr/>
        </p:nvSpPr>
        <p:spPr>
          <a:xfrm>
            <a:off x="5683908" y="5436844"/>
            <a:ext cx="522900" cy="584775"/>
          </a:xfrm>
          <a:prstGeom prst="rect">
            <a:avLst/>
          </a:prstGeom>
          <a:noFill/>
          <a:ln>
            <a:solidFill>
              <a:schemeClr val="tx1"/>
            </a:solidFill>
          </a:ln>
        </p:spPr>
        <p:txBody>
          <a:bodyPr wrap="none" rtlCol="0">
            <a:spAutoFit/>
          </a:bodyPr>
          <a:lstStyle/>
          <a:p>
            <a:r>
              <a:rPr lang="en-GB" sz="3200" dirty="0"/>
              <a:t>O</a:t>
            </a:r>
          </a:p>
        </p:txBody>
      </p:sp>
      <p:sp>
        <p:nvSpPr>
          <p:cNvPr id="17" name="TextBox 16"/>
          <p:cNvSpPr txBox="1"/>
          <p:nvPr/>
        </p:nvSpPr>
        <p:spPr>
          <a:xfrm>
            <a:off x="6354064" y="5436844"/>
            <a:ext cx="433132" cy="584775"/>
          </a:xfrm>
          <a:prstGeom prst="rect">
            <a:avLst/>
          </a:prstGeom>
          <a:noFill/>
          <a:ln>
            <a:solidFill>
              <a:schemeClr val="tx1"/>
            </a:solidFill>
          </a:ln>
        </p:spPr>
        <p:txBody>
          <a:bodyPr wrap="none" rtlCol="0">
            <a:spAutoFit/>
          </a:bodyPr>
          <a:lstStyle/>
          <a:p>
            <a:r>
              <a:rPr lang="en-GB" sz="3200" dirty="0"/>
              <a:t>R</a:t>
            </a:r>
          </a:p>
        </p:txBody>
      </p:sp>
      <p:sp>
        <p:nvSpPr>
          <p:cNvPr id="18" name="TextBox 17"/>
          <p:cNvSpPr txBox="1"/>
          <p:nvPr/>
        </p:nvSpPr>
        <p:spPr>
          <a:xfrm>
            <a:off x="6958811" y="5436843"/>
            <a:ext cx="458780" cy="584775"/>
          </a:xfrm>
          <a:prstGeom prst="rect">
            <a:avLst/>
          </a:prstGeom>
          <a:noFill/>
          <a:ln>
            <a:solidFill>
              <a:schemeClr val="tx1"/>
            </a:solidFill>
          </a:ln>
        </p:spPr>
        <p:txBody>
          <a:bodyPr wrap="none" rtlCol="0">
            <a:spAutoFit/>
          </a:bodyPr>
          <a:lstStyle/>
          <a:p>
            <a:r>
              <a:rPr lang="en-GB" sz="3200" dirty="0"/>
              <a:t>A</a:t>
            </a:r>
          </a:p>
        </p:txBody>
      </p:sp>
      <p:sp>
        <p:nvSpPr>
          <p:cNvPr id="19" name="TextBox 18"/>
          <p:cNvSpPr txBox="1"/>
          <p:nvPr/>
        </p:nvSpPr>
        <p:spPr>
          <a:xfrm>
            <a:off x="7563558" y="5436843"/>
            <a:ext cx="433132" cy="584775"/>
          </a:xfrm>
          <a:prstGeom prst="rect">
            <a:avLst/>
          </a:prstGeom>
          <a:noFill/>
          <a:ln>
            <a:solidFill>
              <a:schemeClr val="tx1"/>
            </a:solidFill>
          </a:ln>
        </p:spPr>
        <p:txBody>
          <a:bodyPr wrap="none" rtlCol="0">
            <a:spAutoFit/>
          </a:bodyPr>
          <a:lstStyle/>
          <a:p>
            <a:r>
              <a:rPr lang="en-GB" sz="3200" dirty="0"/>
              <a:t>T</a:t>
            </a:r>
          </a:p>
        </p:txBody>
      </p:sp>
      <p:sp>
        <p:nvSpPr>
          <p:cNvPr id="20" name="TextBox 19"/>
          <p:cNvSpPr txBox="1"/>
          <p:nvPr/>
        </p:nvSpPr>
        <p:spPr>
          <a:xfrm>
            <a:off x="8162171" y="5436843"/>
            <a:ext cx="538469" cy="584775"/>
          </a:xfrm>
          <a:prstGeom prst="rect">
            <a:avLst/>
          </a:prstGeom>
          <a:noFill/>
          <a:ln>
            <a:solidFill>
              <a:schemeClr val="tx1"/>
            </a:solidFill>
          </a:ln>
        </p:spPr>
        <p:txBody>
          <a:bodyPr wrap="square" rtlCol="0">
            <a:spAutoFit/>
          </a:bodyPr>
          <a:lstStyle/>
          <a:p>
            <a:r>
              <a:rPr lang="en-GB" sz="3200" dirty="0"/>
              <a:t>E</a:t>
            </a:r>
          </a:p>
        </p:txBody>
      </p:sp>
    </p:spTree>
    <p:extLst>
      <p:ext uri="{BB962C8B-B14F-4D97-AF65-F5344CB8AC3E}">
        <p14:creationId xmlns:p14="http://schemas.microsoft.com/office/powerpoint/2010/main" val="190343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rewards</a:t>
            </a:r>
          </a:p>
        </p:txBody>
      </p:sp>
      <p:sp>
        <p:nvSpPr>
          <p:cNvPr id="4" name="Title 1"/>
          <p:cNvSpPr>
            <a:spLocks noGrp="1"/>
          </p:cNvSpPr>
          <p:nvPr>
            <p:ph idx="1"/>
          </p:nvPr>
        </p:nvSpPr>
        <p:spPr>
          <a:xfrm>
            <a:off x="152400" y="620891"/>
            <a:ext cx="11887200" cy="3101983"/>
          </a:xfrm>
        </p:spPr>
        <p:txBody>
          <a:bodyPr>
            <a:normAutofit fontScale="97500"/>
          </a:bodyPr>
          <a:lstStyle/>
          <a:p>
            <a:pPr marL="0" indent="0">
              <a:buNone/>
            </a:pPr>
            <a:br>
              <a:rPr lang="en-GB" dirty="0"/>
            </a:br>
            <a:endParaRPr lang="en-GB" dirty="0"/>
          </a:p>
          <a:p>
            <a:r>
              <a:rPr lang="en-GB" sz="2900" dirty="0">
                <a:latin typeface="Century Gothic" panose="020B0502020202020204" pitchFamily="34" charset="0"/>
              </a:rPr>
              <a:t>Good Work Assembly…                              Half Termly Book Prize…</a:t>
            </a:r>
            <a:br>
              <a:rPr lang="en-GB" dirty="0"/>
            </a:br>
            <a:endParaRPr lang="en-GB" dirty="0"/>
          </a:p>
        </p:txBody>
      </p:sp>
      <p:pic>
        <p:nvPicPr>
          <p:cNvPr id="24" name="Picture 4" descr="Dale Community Primary School - Profile (2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25" y="1923291"/>
            <a:ext cx="2090875" cy="20908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4"/>
          <a:stretch>
            <a:fillRect/>
          </a:stretch>
        </p:blipFill>
        <p:spPr>
          <a:xfrm>
            <a:off x="5444704" y="1933320"/>
            <a:ext cx="2727033" cy="2343896"/>
          </a:xfrm>
          <a:prstGeom prst="rect">
            <a:avLst/>
          </a:prstGeom>
        </p:spPr>
      </p:pic>
      <p:sp>
        <p:nvSpPr>
          <p:cNvPr id="26" name="TextBox 25"/>
          <p:cNvSpPr txBox="1"/>
          <p:nvPr/>
        </p:nvSpPr>
        <p:spPr>
          <a:xfrm>
            <a:off x="8519323" y="1933320"/>
            <a:ext cx="3283527" cy="2308324"/>
          </a:xfrm>
          <a:prstGeom prst="rect">
            <a:avLst/>
          </a:prstGeom>
          <a:noFill/>
          <a:ln>
            <a:solidFill>
              <a:schemeClr val="tx1"/>
            </a:solidFill>
          </a:ln>
        </p:spPr>
        <p:txBody>
          <a:bodyPr wrap="square" rtlCol="0">
            <a:spAutoFit/>
          </a:bodyPr>
          <a:lstStyle/>
          <a:p>
            <a:r>
              <a:rPr lang="en-GB" dirty="0">
                <a:solidFill>
                  <a:srgbClr val="FF0000"/>
                </a:solidFill>
              </a:rPr>
              <a:t> </a:t>
            </a:r>
            <a:r>
              <a:rPr lang="en-GB" dirty="0">
                <a:latin typeface="Century Gothic" panose="020B0502020202020204" pitchFamily="34" charset="0"/>
              </a:rPr>
              <a:t>In each class, 3 children are chosen and a book is given as a prize to reward:</a:t>
            </a:r>
          </a:p>
          <a:p>
            <a:endParaRPr lang="en-GB" dirty="0">
              <a:latin typeface="Century Gothic" panose="020B0502020202020204" pitchFamily="34" charset="0"/>
            </a:endParaRPr>
          </a:p>
          <a:p>
            <a:pPr marL="285750" indent="-285750">
              <a:buFont typeface="Arial" panose="020B0604020202020204" pitchFamily="34" charset="0"/>
              <a:buChar char="•"/>
            </a:pPr>
            <a:r>
              <a:rPr lang="en-GB" dirty="0">
                <a:latin typeface="Century Gothic" panose="020B0502020202020204" pitchFamily="34" charset="0"/>
              </a:rPr>
              <a:t>Attendance</a:t>
            </a:r>
          </a:p>
          <a:p>
            <a:pPr marL="285750" indent="-285750">
              <a:buFont typeface="Arial" panose="020B0604020202020204" pitchFamily="34" charset="0"/>
              <a:buChar char="•"/>
            </a:pPr>
            <a:r>
              <a:rPr lang="en-GB" dirty="0">
                <a:latin typeface="Century Gothic" panose="020B0502020202020204" pitchFamily="34" charset="0"/>
              </a:rPr>
              <a:t>Kindness</a:t>
            </a:r>
          </a:p>
          <a:p>
            <a:pPr marL="285750" indent="-285750">
              <a:buFont typeface="Arial" panose="020B0604020202020204" pitchFamily="34" charset="0"/>
              <a:buChar char="•"/>
            </a:pPr>
            <a:r>
              <a:rPr lang="en-GB" dirty="0">
                <a:latin typeface="Century Gothic" panose="020B0502020202020204" pitchFamily="34" charset="0"/>
              </a:rPr>
              <a:t>Reading</a:t>
            </a:r>
          </a:p>
          <a:p>
            <a:endParaRPr lang="en-GB" dirty="0">
              <a:solidFill>
                <a:srgbClr val="FF0000"/>
              </a:solidFill>
            </a:endParaRP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567" y="1923291"/>
            <a:ext cx="2076740" cy="2172003"/>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917" y="4679943"/>
            <a:ext cx="3596905" cy="1878383"/>
          </a:xfrm>
          <a:prstGeom prst="rect">
            <a:avLst/>
          </a:prstGeom>
        </p:spPr>
      </p:pic>
      <p:sp>
        <p:nvSpPr>
          <p:cNvPr id="10" name="TextBox 9"/>
          <p:cNvSpPr txBox="1"/>
          <p:nvPr/>
        </p:nvSpPr>
        <p:spPr>
          <a:xfrm>
            <a:off x="1969536" y="5316566"/>
            <a:ext cx="2225289" cy="523220"/>
          </a:xfrm>
          <a:prstGeom prst="rect">
            <a:avLst/>
          </a:prstGeom>
          <a:noFill/>
          <a:ln>
            <a:solidFill>
              <a:schemeClr val="tx1"/>
            </a:solidFill>
          </a:ln>
        </p:spPr>
        <p:txBody>
          <a:bodyPr wrap="none" rtlCol="0">
            <a:spAutoFit/>
          </a:bodyPr>
          <a:lstStyle/>
          <a:p>
            <a:r>
              <a:rPr lang="en-GB" sz="2800" dirty="0">
                <a:latin typeface="Century Gothic" panose="020B0502020202020204" pitchFamily="34" charset="0"/>
              </a:rPr>
              <a:t>Top Table…</a:t>
            </a:r>
          </a:p>
        </p:txBody>
      </p:sp>
    </p:spTree>
    <p:extLst>
      <p:ext uri="{BB962C8B-B14F-4D97-AF65-F5344CB8AC3E}">
        <p14:creationId xmlns:p14="http://schemas.microsoft.com/office/powerpoint/2010/main" val="425732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445" y="119565"/>
            <a:ext cx="7729728" cy="642435"/>
          </a:xfrm>
        </p:spPr>
        <p:txBody>
          <a:bodyPr>
            <a:normAutofit fontScale="90000"/>
          </a:bodyPr>
          <a:lstStyle/>
          <a:p>
            <a:r>
              <a:rPr lang="en-GB" dirty="0"/>
              <a:t>Consequences</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0981" y="942109"/>
            <a:ext cx="1867418" cy="5682751"/>
          </a:xfrm>
        </p:spPr>
      </p:pic>
      <p:sp>
        <p:nvSpPr>
          <p:cNvPr id="6" name="TextBox 5"/>
          <p:cNvSpPr txBox="1"/>
          <p:nvPr/>
        </p:nvSpPr>
        <p:spPr>
          <a:xfrm>
            <a:off x="2729345" y="992549"/>
            <a:ext cx="9019310"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Century Gothic" panose="020B0502020202020204" pitchFamily="34" charset="0"/>
              </a:rPr>
              <a:t>We focus on positive behaviour </a:t>
            </a:r>
          </a:p>
          <a:p>
            <a:pPr marL="285750" indent="-285750">
              <a:buFont typeface="Arial" panose="020B0604020202020204" pitchFamily="34" charset="0"/>
              <a:buChar char="•"/>
            </a:pPr>
            <a:r>
              <a:rPr lang="en-GB" sz="2400" dirty="0">
                <a:latin typeface="Century Gothic" panose="020B0502020202020204" pitchFamily="34" charset="0"/>
              </a:rPr>
              <a:t>If children are struggling we follow a clear system</a:t>
            </a:r>
          </a:p>
          <a:p>
            <a:pPr marL="628650" indent="-285750">
              <a:buFontTx/>
              <a:buChar char="-"/>
            </a:pPr>
            <a:r>
              <a:rPr lang="en-GB" sz="2400" dirty="0">
                <a:latin typeface="Century Gothic" panose="020B0502020202020204" pitchFamily="34" charset="0"/>
              </a:rPr>
              <a:t>Reminder</a:t>
            </a:r>
          </a:p>
          <a:p>
            <a:pPr marL="628650" indent="-285750">
              <a:buFontTx/>
              <a:buChar char="-"/>
            </a:pPr>
            <a:r>
              <a:rPr lang="en-GB" sz="2400" dirty="0">
                <a:latin typeface="Century Gothic" panose="020B0502020202020204" pitchFamily="34" charset="0"/>
              </a:rPr>
              <a:t>Warning</a:t>
            </a:r>
          </a:p>
          <a:p>
            <a:pPr marL="628650" indent="-285750">
              <a:buFontTx/>
              <a:buChar char="-"/>
            </a:pPr>
            <a:r>
              <a:rPr lang="en-GB" sz="2400" dirty="0">
                <a:latin typeface="Century Gothic" panose="020B0502020202020204" pitchFamily="34" charset="0"/>
              </a:rPr>
              <a:t>Last Chance</a:t>
            </a:r>
          </a:p>
          <a:p>
            <a:pPr marL="628650" indent="-285750">
              <a:buFontTx/>
              <a:buChar char="-"/>
            </a:pPr>
            <a:r>
              <a:rPr lang="en-GB" sz="2400" dirty="0">
                <a:latin typeface="Century Gothic" panose="020B0502020202020204" pitchFamily="34" charset="0"/>
              </a:rPr>
              <a:t>Time to Think</a:t>
            </a:r>
          </a:p>
          <a:p>
            <a:pPr marL="628650" indent="-285750">
              <a:buFontTx/>
              <a:buChar char="-"/>
            </a:pPr>
            <a:r>
              <a:rPr lang="en-GB" sz="2400" dirty="0">
                <a:latin typeface="Century Gothic" panose="020B0502020202020204" pitchFamily="34" charset="0"/>
              </a:rPr>
              <a:t>Repair</a:t>
            </a:r>
          </a:p>
          <a:p>
            <a:pPr marL="285750" indent="-285750">
              <a:buFontTx/>
              <a:buChar char="-"/>
            </a:pPr>
            <a:endParaRPr lang="en-GB" sz="2400" dirty="0"/>
          </a:p>
          <a:p>
            <a:r>
              <a:rPr lang="en-GB" sz="2400" dirty="0">
                <a:latin typeface="Century Gothic" panose="020B0502020202020204" pitchFamily="34" charset="0"/>
              </a:rPr>
              <a:t>If children are given ‘Time to Think’ a consequence may also be given such as;</a:t>
            </a:r>
          </a:p>
          <a:p>
            <a:endParaRPr lang="en-GB" sz="2400" dirty="0">
              <a:latin typeface="Century Gothic" panose="020B0502020202020204" pitchFamily="34" charset="0"/>
            </a:endParaRPr>
          </a:p>
          <a:p>
            <a:pPr marL="285750" indent="-285750">
              <a:buFontTx/>
              <a:buChar char="-"/>
            </a:pPr>
            <a:r>
              <a:rPr lang="en-GB" sz="2400" dirty="0">
                <a:latin typeface="Century Gothic" panose="020B0502020202020204" pitchFamily="34" charset="0"/>
              </a:rPr>
              <a:t>Missing playtime</a:t>
            </a:r>
          </a:p>
          <a:p>
            <a:pPr marL="285750" indent="-285750">
              <a:buFontTx/>
              <a:buChar char="-"/>
            </a:pPr>
            <a:r>
              <a:rPr lang="en-GB" sz="2400" dirty="0">
                <a:latin typeface="Century Gothic" panose="020B0502020202020204" pitchFamily="34" charset="0"/>
              </a:rPr>
              <a:t>Missing lunchtime</a:t>
            </a:r>
          </a:p>
          <a:p>
            <a:endParaRPr lang="en-GB" sz="2400" dirty="0">
              <a:latin typeface="Century Gothic" panose="020B0502020202020204" pitchFamily="34" charset="0"/>
            </a:endParaRPr>
          </a:p>
          <a:p>
            <a:r>
              <a:rPr lang="en-GB" sz="2400" dirty="0">
                <a:latin typeface="Century Gothic" panose="020B0502020202020204" pitchFamily="34" charset="0"/>
              </a:rPr>
              <a:t>Phone calls home may also be made</a:t>
            </a:r>
          </a:p>
        </p:txBody>
      </p:sp>
    </p:spTree>
    <p:extLst>
      <p:ext uri="{BB962C8B-B14F-4D97-AF65-F5344CB8AC3E}">
        <p14:creationId xmlns:p14="http://schemas.microsoft.com/office/powerpoint/2010/main" val="400918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Attendance &amp; rewards</a:t>
            </a:r>
          </a:p>
        </p:txBody>
      </p:sp>
      <p:sp>
        <p:nvSpPr>
          <p:cNvPr id="4" name="Title 1"/>
          <p:cNvSpPr>
            <a:spLocks noGrp="1"/>
          </p:cNvSpPr>
          <p:nvPr>
            <p:ph idx="1"/>
          </p:nvPr>
        </p:nvSpPr>
        <p:spPr>
          <a:xfrm>
            <a:off x="152400" y="1121699"/>
            <a:ext cx="11887200" cy="3101983"/>
          </a:xfrm>
        </p:spPr>
        <p:txBody>
          <a:bodyPr>
            <a:noAutofit/>
          </a:bodyPr>
          <a:lstStyle/>
          <a:p>
            <a:pPr marL="0" indent="0">
              <a:buNone/>
            </a:pPr>
            <a:endParaRPr lang="en-GB" sz="1600" dirty="0"/>
          </a:p>
          <a:p>
            <a:pPr marL="0" indent="0">
              <a:buNone/>
            </a:pPr>
            <a:r>
              <a:rPr lang="en-GB" sz="2400" dirty="0">
                <a:solidFill>
                  <a:srgbClr val="002060"/>
                </a:solidFill>
              </a:rPr>
              <a:t>“</a:t>
            </a:r>
            <a:r>
              <a:rPr lang="en-GB" sz="2400" dirty="0">
                <a:solidFill>
                  <a:srgbClr val="002060"/>
                </a:solidFill>
                <a:latin typeface="Century Gothic" panose="020B0502020202020204" pitchFamily="34" charset="0"/>
              </a:rPr>
              <a:t>Data from 2019 shows that 84% of Key Stage 2 pupils who had 100% attendance achieved the expected standard, compared to 40% of pupils who were persistently absent across the key stage.”</a:t>
            </a:r>
          </a:p>
          <a:p>
            <a:pPr marL="0" indent="0">
              <a:buNone/>
            </a:pPr>
            <a:endParaRPr lang="en-GB" sz="2400" dirty="0">
              <a:solidFill>
                <a:srgbClr val="002060"/>
              </a:solidFill>
              <a:latin typeface="Century Gothic" panose="020B0502020202020204" pitchFamily="34" charset="0"/>
            </a:endParaRPr>
          </a:p>
          <a:p>
            <a:pPr marL="0" indent="0">
              <a:buNone/>
            </a:pPr>
            <a:r>
              <a:rPr lang="en-GB" sz="2400" dirty="0">
                <a:solidFill>
                  <a:srgbClr val="002060"/>
                </a:solidFill>
                <a:latin typeface="Century Gothic" panose="020B0502020202020204" pitchFamily="34" charset="0"/>
              </a:rPr>
              <a:t>“Being in school is important to your child’s achievement, wellbeing, and wider development. Evidence shows that the students with the highest attendance </a:t>
            </a:r>
            <a:r>
              <a:rPr lang="en-GB" sz="2400" u="sng" dirty="0">
                <a:solidFill>
                  <a:srgbClr val="002060"/>
                </a:solidFill>
                <a:latin typeface="Century Gothic" panose="020B0502020202020204" pitchFamily="34" charset="0"/>
              </a:rPr>
              <a:t>throughout their time in school </a:t>
            </a:r>
            <a:r>
              <a:rPr lang="en-GB" sz="2400" dirty="0">
                <a:solidFill>
                  <a:srgbClr val="002060"/>
                </a:solidFill>
                <a:latin typeface="Century Gothic" panose="020B0502020202020204" pitchFamily="34" charset="0"/>
              </a:rPr>
              <a:t>gain the best GCSE and A Level results. </a:t>
            </a:r>
          </a:p>
          <a:p>
            <a:pPr marL="0" indent="0">
              <a:buNone/>
            </a:pPr>
            <a:endParaRPr lang="en-GB" sz="2400" dirty="0">
              <a:solidFill>
                <a:srgbClr val="002060"/>
              </a:solidFill>
              <a:latin typeface="Century Gothic" panose="020B0502020202020204" pitchFamily="34" charset="0"/>
            </a:endParaRPr>
          </a:p>
          <a:p>
            <a:pPr marL="0" indent="0">
              <a:buNone/>
            </a:pPr>
            <a:r>
              <a:rPr lang="en-GB" sz="2400" dirty="0">
                <a:solidFill>
                  <a:srgbClr val="002060"/>
                </a:solidFill>
                <a:latin typeface="Century Gothic" panose="020B0502020202020204" pitchFamily="34" charset="0"/>
              </a:rPr>
              <a:t>Our research found that pupils who performed better both at the end of primary and secondary school missed fewer days than those who didn’t perform as well.”</a:t>
            </a:r>
          </a:p>
        </p:txBody>
      </p:sp>
      <p:sp>
        <p:nvSpPr>
          <p:cNvPr id="5" name="Rectangle 4"/>
          <p:cNvSpPr/>
          <p:nvPr/>
        </p:nvSpPr>
        <p:spPr>
          <a:xfrm>
            <a:off x="8181402" y="6096661"/>
            <a:ext cx="3558923" cy="461665"/>
          </a:xfrm>
          <a:prstGeom prst="rect">
            <a:avLst/>
          </a:prstGeom>
        </p:spPr>
        <p:txBody>
          <a:bodyPr wrap="none">
            <a:spAutoFit/>
          </a:bodyPr>
          <a:lstStyle/>
          <a:p>
            <a:r>
              <a:rPr lang="en-GB" sz="2400" dirty="0"/>
              <a:t>Department for education </a:t>
            </a:r>
          </a:p>
        </p:txBody>
      </p:sp>
    </p:spTree>
    <p:extLst>
      <p:ext uri="{BB962C8B-B14F-4D97-AF65-F5344CB8AC3E}">
        <p14:creationId xmlns:p14="http://schemas.microsoft.com/office/powerpoint/2010/main" val="293076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Attendance &amp; rewards</a:t>
            </a:r>
          </a:p>
        </p:txBody>
      </p:sp>
      <p:sp>
        <p:nvSpPr>
          <p:cNvPr id="4" name="Title 1"/>
          <p:cNvSpPr>
            <a:spLocks noGrp="1"/>
          </p:cNvSpPr>
          <p:nvPr>
            <p:ph idx="1"/>
          </p:nvPr>
        </p:nvSpPr>
        <p:spPr>
          <a:xfrm>
            <a:off x="6096000" y="1468064"/>
            <a:ext cx="5153891" cy="1940156"/>
          </a:xfrm>
        </p:spPr>
        <p:txBody>
          <a:bodyPr>
            <a:noAutofit/>
          </a:bodyPr>
          <a:lstStyle/>
          <a:p>
            <a:r>
              <a:rPr lang="en-GB" sz="2800" dirty="0">
                <a:solidFill>
                  <a:schemeClr val="tx1"/>
                </a:solidFill>
                <a:latin typeface="Century Gothic" panose="020B0502020202020204" pitchFamily="34" charset="0"/>
              </a:rPr>
              <a:t>Half termly cake for class who wins race</a:t>
            </a:r>
          </a:p>
          <a:p>
            <a:r>
              <a:rPr lang="en-GB" sz="2800" dirty="0">
                <a:solidFill>
                  <a:schemeClr val="tx1"/>
                </a:solidFill>
                <a:latin typeface="Century Gothic" panose="020B0502020202020204" pitchFamily="34" charset="0"/>
              </a:rPr>
              <a:t>Weekly trophy for class with best attendance</a:t>
            </a:r>
          </a:p>
          <a:p>
            <a:r>
              <a:rPr lang="en-GB" sz="2800" dirty="0">
                <a:solidFill>
                  <a:schemeClr val="tx1"/>
                </a:solidFill>
                <a:latin typeface="Century Gothic" panose="020B0502020202020204" pitchFamily="34" charset="0"/>
              </a:rPr>
              <a:t>School trip – bowling for excellent attendance</a:t>
            </a:r>
          </a:p>
          <a:p>
            <a:r>
              <a:rPr lang="en-GB" sz="2800" dirty="0">
                <a:solidFill>
                  <a:schemeClr val="tx1"/>
                </a:solidFill>
                <a:latin typeface="Century Gothic" panose="020B0502020202020204" pitchFamily="34" charset="0"/>
              </a:rPr>
              <a:t>End of year improved attendance- shopping voucher for family</a:t>
            </a:r>
          </a:p>
          <a:p>
            <a:pPr marL="0" indent="0">
              <a:buNone/>
            </a:pPr>
            <a:endParaRPr lang="en-GB" sz="2800" dirty="0">
              <a:solidFill>
                <a:srgbClr val="FF0000"/>
              </a:solidFill>
            </a:endParaRPr>
          </a:p>
          <a:p>
            <a:pPr marL="0" indent="0">
              <a:buNone/>
            </a:pPr>
            <a:endParaRPr lang="en-GB" sz="2800" dirty="0">
              <a:solidFill>
                <a:srgbClr val="FF0000"/>
              </a:solidFill>
            </a:endParaRPr>
          </a:p>
          <a:p>
            <a:pPr marL="0" indent="0">
              <a:buNone/>
            </a:pPr>
            <a:endParaRPr lang="en-GB" sz="28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22" y="1316182"/>
            <a:ext cx="4768541" cy="5126182"/>
          </a:xfrm>
          <a:prstGeom prst="rect">
            <a:avLst/>
          </a:prstGeom>
        </p:spPr>
      </p:pic>
    </p:spTree>
    <p:extLst>
      <p:ext uri="{BB962C8B-B14F-4D97-AF65-F5344CB8AC3E}">
        <p14:creationId xmlns:p14="http://schemas.microsoft.com/office/powerpoint/2010/main" val="238150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Learning</a:t>
            </a:r>
          </a:p>
        </p:txBody>
      </p:sp>
      <p:sp>
        <p:nvSpPr>
          <p:cNvPr id="3" name="Content Placeholder 2"/>
          <p:cNvSpPr>
            <a:spLocks noGrp="1"/>
          </p:cNvSpPr>
          <p:nvPr>
            <p:ph idx="1"/>
          </p:nvPr>
        </p:nvSpPr>
        <p:spPr>
          <a:xfrm>
            <a:off x="4046489" y="1992586"/>
            <a:ext cx="4210005" cy="3937567"/>
          </a:xfrm>
        </p:spPr>
        <p:txBody>
          <a:bodyPr>
            <a:noAutofit/>
          </a:bodyPr>
          <a:lstStyle/>
          <a:p>
            <a:r>
              <a:rPr lang="en-GB" sz="3600" dirty="0">
                <a:latin typeface="Century Gothic" panose="020B0502020202020204" pitchFamily="34" charset="0"/>
              </a:rPr>
              <a:t>Topic overview</a:t>
            </a:r>
          </a:p>
          <a:p>
            <a:r>
              <a:rPr lang="en-GB" sz="3600" dirty="0">
                <a:latin typeface="Century Gothic" panose="020B0502020202020204" pitchFamily="34" charset="0"/>
              </a:rPr>
              <a:t>Trips</a:t>
            </a:r>
          </a:p>
          <a:p>
            <a:r>
              <a:rPr lang="en-GB" sz="3600" dirty="0">
                <a:latin typeface="Century Gothic" panose="020B0502020202020204" pitchFamily="34" charset="0"/>
              </a:rPr>
              <a:t>Homework</a:t>
            </a:r>
          </a:p>
          <a:p>
            <a:r>
              <a:rPr lang="en-GB" sz="3600" dirty="0">
                <a:latin typeface="Century Gothic" panose="020B0502020202020204" pitchFamily="34" charset="0"/>
              </a:rPr>
              <a:t>Website signposting</a:t>
            </a:r>
          </a:p>
          <a:p>
            <a:r>
              <a:rPr lang="en-GB" sz="3600" dirty="0">
                <a:latin typeface="Century Gothic" panose="020B0502020202020204" pitchFamily="34" charset="0"/>
              </a:rPr>
              <a:t>Communication</a:t>
            </a:r>
          </a:p>
          <a:p>
            <a:endParaRPr lang="en-GB" sz="3600" dirty="0"/>
          </a:p>
        </p:txBody>
      </p:sp>
    </p:spTree>
    <p:extLst>
      <p:ext uri="{BB962C8B-B14F-4D97-AF65-F5344CB8AC3E}">
        <p14:creationId xmlns:p14="http://schemas.microsoft.com/office/powerpoint/2010/main" val="2466076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0510"/>
            <a:ext cx="7729728" cy="822545"/>
          </a:xfrm>
        </p:spPr>
        <p:txBody>
          <a:bodyPr/>
          <a:lstStyle/>
          <a:p>
            <a:r>
              <a:rPr lang="en-GB" dirty="0"/>
              <a:t>School &amp; PE Uniform</a:t>
            </a:r>
          </a:p>
        </p:txBody>
      </p:sp>
      <p:sp>
        <p:nvSpPr>
          <p:cNvPr id="3" name="Content Placeholder 2"/>
          <p:cNvSpPr>
            <a:spLocks noGrp="1"/>
          </p:cNvSpPr>
          <p:nvPr>
            <p:ph idx="1"/>
          </p:nvPr>
        </p:nvSpPr>
        <p:spPr>
          <a:xfrm>
            <a:off x="414834" y="1739790"/>
            <a:ext cx="3242765" cy="4160452"/>
          </a:xfrm>
        </p:spPr>
        <p:txBody>
          <a:bodyPr/>
          <a:lstStyle/>
          <a:p>
            <a:r>
              <a:rPr lang="en-GB" dirty="0">
                <a:hlinkClick r:id="rId3"/>
              </a:rPr>
              <a:t>School Uniform</a:t>
            </a:r>
            <a:endParaRPr lang="en-GB" dirty="0"/>
          </a:p>
          <a:p>
            <a:pPr>
              <a:buFont typeface="Wingdings" panose="05000000000000000000" pitchFamily="2" charset="2"/>
              <a:buChar char="§"/>
            </a:pPr>
            <a:r>
              <a:rPr lang="en-GB" sz="2800" b="1" dirty="0">
                <a:solidFill>
                  <a:srgbClr val="002060"/>
                </a:solidFill>
              </a:rPr>
              <a:t>School website </a:t>
            </a:r>
          </a:p>
          <a:p>
            <a:pPr>
              <a:buFont typeface="Wingdings" panose="05000000000000000000" pitchFamily="2" charset="2"/>
              <a:buChar char="§"/>
            </a:pPr>
            <a:r>
              <a:rPr lang="en-GB" sz="2800" b="1" dirty="0">
                <a:solidFill>
                  <a:srgbClr val="002060"/>
                </a:solidFill>
              </a:rPr>
              <a:t>home page  </a:t>
            </a:r>
          </a:p>
          <a:p>
            <a:pPr>
              <a:buFont typeface="Wingdings" panose="05000000000000000000" pitchFamily="2" charset="2"/>
              <a:buChar char="§"/>
            </a:pPr>
            <a:r>
              <a:rPr lang="en-GB" sz="2800" b="1" dirty="0">
                <a:solidFill>
                  <a:srgbClr val="002060"/>
                </a:solidFill>
              </a:rPr>
              <a:t>parent info  </a:t>
            </a:r>
          </a:p>
          <a:p>
            <a:pPr>
              <a:buFont typeface="Wingdings" panose="05000000000000000000" pitchFamily="2" charset="2"/>
              <a:buChar char="§"/>
            </a:pPr>
            <a:r>
              <a:rPr lang="en-GB" sz="2800" b="1" dirty="0">
                <a:solidFill>
                  <a:srgbClr val="002060"/>
                </a:solidFill>
              </a:rPr>
              <a:t>school uniform</a:t>
            </a:r>
          </a:p>
          <a:p>
            <a:endParaRPr lang="en-GB" dirty="0"/>
          </a:p>
        </p:txBody>
      </p:sp>
      <p:pic>
        <p:nvPicPr>
          <p:cNvPr id="4" name="Picture 3"/>
          <p:cNvPicPr>
            <a:picLocks noChangeAspect="1"/>
          </p:cNvPicPr>
          <p:nvPr/>
        </p:nvPicPr>
        <p:blipFill>
          <a:blip r:embed="rId4"/>
          <a:stretch>
            <a:fillRect/>
          </a:stretch>
        </p:blipFill>
        <p:spPr>
          <a:xfrm>
            <a:off x="8208493" y="1612491"/>
            <a:ext cx="3769347" cy="4984954"/>
          </a:xfrm>
          <a:prstGeom prst="rect">
            <a:avLst/>
          </a:prstGeom>
        </p:spPr>
      </p:pic>
      <p:pic>
        <p:nvPicPr>
          <p:cNvPr id="8194" name="Picture 2" descr="https://images.squarespace-cdn.com/content/v1/55cceb2de4b0a1e3b9bd0f96/fb6b025e-84a1-490e-9aaf-1ec19096ad1c/PE+Kit+Poster+2022+23pdf-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530494"/>
            <a:ext cx="4323074" cy="532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2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Internet safety</a:t>
            </a:r>
          </a:p>
        </p:txBody>
      </p:sp>
      <p:sp>
        <p:nvSpPr>
          <p:cNvPr id="3" name="Content Placeholder 2"/>
          <p:cNvSpPr>
            <a:spLocks noGrp="1"/>
          </p:cNvSpPr>
          <p:nvPr>
            <p:ph idx="1"/>
          </p:nvPr>
        </p:nvSpPr>
        <p:spPr>
          <a:xfrm>
            <a:off x="4046489" y="1992586"/>
            <a:ext cx="4784002" cy="3937567"/>
          </a:xfrm>
        </p:spPr>
        <p:txBody>
          <a:bodyPr>
            <a:noAutofit/>
          </a:bodyPr>
          <a:lstStyle/>
          <a:p>
            <a:r>
              <a:rPr lang="en-GB" sz="3600" dirty="0"/>
              <a:t>Issues and Age Limits</a:t>
            </a:r>
          </a:p>
          <a:p>
            <a:r>
              <a:rPr lang="en-GB" sz="3600" dirty="0"/>
              <a:t>Parental Controls and Advice</a:t>
            </a:r>
          </a:p>
          <a:p>
            <a:endParaRPr lang="en-GB" sz="3600" dirty="0"/>
          </a:p>
        </p:txBody>
      </p:sp>
    </p:spTree>
    <p:extLst>
      <p:ext uri="{BB962C8B-B14F-4D97-AF65-F5344CB8AC3E}">
        <p14:creationId xmlns:p14="http://schemas.microsoft.com/office/powerpoint/2010/main" val="3312927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Issues and age limits</a:t>
            </a:r>
          </a:p>
        </p:txBody>
      </p:sp>
      <p:sp>
        <p:nvSpPr>
          <p:cNvPr id="3" name="Content Placeholder 2"/>
          <p:cNvSpPr>
            <a:spLocks noGrp="1"/>
          </p:cNvSpPr>
          <p:nvPr>
            <p:ph idx="1"/>
          </p:nvPr>
        </p:nvSpPr>
        <p:spPr>
          <a:xfrm>
            <a:off x="963561" y="2638044"/>
            <a:ext cx="10068233" cy="3101983"/>
          </a:xfrm>
        </p:spPr>
        <p:txBody>
          <a:bodyPr>
            <a:normAutofit/>
          </a:bodyPr>
          <a:lstStyle/>
          <a:p>
            <a:r>
              <a:rPr lang="en-GB" sz="2400" dirty="0">
                <a:latin typeface="Century Gothic" panose="020B0502020202020204" pitchFamily="34" charset="0"/>
              </a:rPr>
              <a:t>Increased number of friendship issues linked to time spent online  </a:t>
            </a:r>
          </a:p>
          <a:p>
            <a:pPr marL="0" indent="0">
              <a:buNone/>
            </a:pPr>
            <a:endParaRPr lang="en-GB" sz="2400" dirty="0">
              <a:latin typeface="Century Gothic" panose="020B0502020202020204" pitchFamily="34" charset="0"/>
            </a:endParaRPr>
          </a:p>
          <a:p>
            <a:r>
              <a:rPr lang="en-GB" sz="2400" dirty="0">
                <a:latin typeface="Century Gothic" panose="020B0502020202020204" pitchFamily="34" charset="0"/>
              </a:rPr>
              <a:t>Children have access to APPs and online platforms beyond their age limit</a:t>
            </a:r>
          </a:p>
          <a:p>
            <a:endParaRPr lang="en-GB" sz="2400" dirty="0">
              <a:latin typeface="Century Gothic" panose="020B0502020202020204" pitchFamily="34" charset="0"/>
            </a:endParaRPr>
          </a:p>
          <a:p>
            <a:r>
              <a:rPr lang="en-GB" sz="2400" dirty="0">
                <a:latin typeface="Century Gothic" panose="020B0502020202020204" pitchFamily="34" charset="0"/>
              </a:rPr>
              <a:t>Learning and teaching time is taken up dealing with these issues</a:t>
            </a:r>
          </a:p>
        </p:txBody>
      </p:sp>
    </p:spTree>
    <p:extLst>
      <p:ext uri="{BB962C8B-B14F-4D97-AF65-F5344CB8AC3E}">
        <p14:creationId xmlns:p14="http://schemas.microsoft.com/office/powerpoint/2010/main" val="3942147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5709"/>
            <a:ext cx="7729728" cy="476181"/>
          </a:xfrm>
        </p:spPr>
        <p:txBody>
          <a:bodyPr>
            <a:normAutofit fontScale="90000"/>
          </a:bodyPr>
          <a:lstStyle/>
          <a:p>
            <a:r>
              <a:rPr lang="en-GB" dirty="0"/>
              <a:t>Parental Controls and advice</a:t>
            </a:r>
          </a:p>
        </p:txBody>
      </p:sp>
      <p:sp>
        <p:nvSpPr>
          <p:cNvPr id="3" name="TextBox 2"/>
          <p:cNvSpPr txBox="1"/>
          <p:nvPr/>
        </p:nvSpPr>
        <p:spPr>
          <a:xfrm>
            <a:off x="917060" y="725269"/>
            <a:ext cx="5068104" cy="2677656"/>
          </a:xfrm>
          <a:prstGeom prst="rect">
            <a:avLst/>
          </a:prstGeom>
          <a:noFill/>
        </p:spPr>
        <p:txBody>
          <a:bodyPr wrap="square" rtlCol="0">
            <a:spAutoFit/>
          </a:bodyPr>
          <a:lstStyle/>
          <a:p>
            <a:r>
              <a:rPr lang="en-GB" sz="2400" dirty="0">
                <a:hlinkClick r:id="rId3"/>
              </a:rPr>
              <a:t>Internet Safety Guidance</a:t>
            </a:r>
            <a:endParaRPr lang="en-GB" sz="2400" dirty="0"/>
          </a:p>
          <a:p>
            <a:pPr marL="342900" indent="-342900">
              <a:buFont typeface="Wingdings" panose="05000000000000000000" pitchFamily="2" charset="2"/>
              <a:buChar char="Ø"/>
            </a:pPr>
            <a:r>
              <a:rPr lang="en-GB" sz="2400" b="1" dirty="0">
                <a:solidFill>
                  <a:srgbClr val="002060"/>
                </a:solidFill>
              </a:rPr>
              <a:t>Search Internet Matters</a:t>
            </a:r>
          </a:p>
          <a:p>
            <a:pPr marL="342900" indent="-342900">
              <a:buFont typeface="Wingdings" panose="05000000000000000000" pitchFamily="2" charset="2"/>
              <a:buChar char="Ø"/>
            </a:pPr>
            <a:r>
              <a:rPr lang="en-GB" sz="2400" b="1" dirty="0">
                <a:solidFill>
                  <a:srgbClr val="002060"/>
                </a:solidFill>
              </a:rPr>
              <a:t>Young Children (6-10)</a:t>
            </a:r>
          </a:p>
          <a:p>
            <a:pPr algn="ctr"/>
            <a:r>
              <a:rPr lang="en-GB" sz="2400" b="1" dirty="0">
                <a:solidFill>
                  <a:srgbClr val="002060"/>
                </a:solidFill>
              </a:rPr>
              <a:t>OR</a:t>
            </a:r>
          </a:p>
          <a:p>
            <a:r>
              <a:rPr lang="en-GB" sz="2400" b="1" dirty="0">
                <a:solidFill>
                  <a:srgbClr val="002060"/>
                </a:solidFill>
                <a:hlinkClick r:id="rId4"/>
              </a:rPr>
              <a:t>0-5-year-olds</a:t>
            </a:r>
            <a:endParaRPr lang="en-GB" sz="2400" b="1" dirty="0">
              <a:solidFill>
                <a:srgbClr val="002060"/>
              </a:solidFill>
            </a:endParaRPr>
          </a:p>
          <a:p>
            <a:pPr marL="342900" indent="-342900">
              <a:buFont typeface="Wingdings" panose="05000000000000000000" pitchFamily="2" charset="2"/>
              <a:buChar char="Ø"/>
            </a:pPr>
            <a:r>
              <a:rPr lang="en-GB" sz="2400" b="1" dirty="0">
                <a:solidFill>
                  <a:srgbClr val="002060"/>
                </a:solidFill>
              </a:rPr>
              <a:t>Online safety guide</a:t>
            </a:r>
          </a:p>
          <a:p>
            <a:r>
              <a:rPr lang="en-GB" sz="2400" b="1" dirty="0">
                <a:solidFill>
                  <a:srgbClr val="002060"/>
                </a:solidFill>
              </a:rPr>
              <a:t>0-5 years</a:t>
            </a: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5018" y="3419668"/>
            <a:ext cx="2971509" cy="3295010"/>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6527" y="3402925"/>
            <a:ext cx="2991669" cy="3413352"/>
          </a:xfrm>
          <a:prstGeom prst="rect">
            <a:avLst/>
          </a:prstGeom>
        </p:spPr>
      </p:pic>
      <p:sp>
        <p:nvSpPr>
          <p:cNvPr id="6" name="TextBox 5"/>
          <p:cNvSpPr txBox="1"/>
          <p:nvPr/>
        </p:nvSpPr>
        <p:spPr>
          <a:xfrm>
            <a:off x="7078027" y="581890"/>
            <a:ext cx="3765390" cy="769441"/>
          </a:xfrm>
          <a:prstGeom prst="rect">
            <a:avLst/>
          </a:prstGeom>
          <a:noFill/>
        </p:spPr>
        <p:txBody>
          <a:bodyPr wrap="none" rtlCol="0">
            <a:spAutoFit/>
          </a:bodyPr>
          <a:lstStyle/>
          <a:p>
            <a:r>
              <a:rPr lang="en-GB" sz="4400" dirty="0">
                <a:solidFill>
                  <a:srgbClr val="002060"/>
                </a:solidFill>
              </a:rPr>
              <a:t>Take Control…</a:t>
            </a:r>
          </a:p>
        </p:txBody>
      </p:sp>
      <p:pic>
        <p:nvPicPr>
          <p:cNvPr id="8" name="Picture 7"/>
          <p:cNvPicPr>
            <a:picLocks noChangeAspect="1"/>
          </p:cNvPicPr>
          <p:nvPr/>
        </p:nvPicPr>
        <p:blipFill>
          <a:blip r:embed="rId7"/>
          <a:stretch>
            <a:fillRect/>
          </a:stretch>
        </p:blipFill>
        <p:spPr>
          <a:xfrm>
            <a:off x="7853827" y="1368074"/>
            <a:ext cx="1805399" cy="1805399"/>
          </a:xfrm>
          <a:prstGeom prst="rect">
            <a:avLst/>
          </a:prstGeom>
        </p:spPr>
      </p:pic>
      <p:pic>
        <p:nvPicPr>
          <p:cNvPr id="9" name="Picture 8"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797" y="3402925"/>
            <a:ext cx="2593030" cy="3293532"/>
          </a:xfrm>
          <a:prstGeom prst="rect">
            <a:avLst/>
          </a:prstGeom>
        </p:spPr>
      </p:pic>
      <p:pic>
        <p:nvPicPr>
          <p:cNvPr id="10" name="Picture 9"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1447" y="3402925"/>
            <a:ext cx="2656000" cy="3328497"/>
          </a:xfrm>
          <a:prstGeom prst="rect">
            <a:avLst/>
          </a:prstGeom>
        </p:spPr>
      </p:pic>
    </p:spTree>
    <p:extLst>
      <p:ext uri="{BB962C8B-B14F-4D97-AF65-F5344CB8AC3E}">
        <p14:creationId xmlns:p14="http://schemas.microsoft.com/office/powerpoint/2010/main" val="123921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4983"/>
            <a:ext cx="7729728" cy="531599"/>
          </a:xfrm>
        </p:spPr>
        <p:txBody>
          <a:bodyPr>
            <a:normAutofit fontScale="90000"/>
          </a:bodyPr>
          <a:lstStyle/>
          <a:p>
            <a:r>
              <a:rPr lang="en-GB" dirty="0"/>
              <a:t>Topic overview</a:t>
            </a:r>
          </a:p>
        </p:txBody>
      </p:sp>
      <p:sp>
        <p:nvSpPr>
          <p:cNvPr id="6" name="TextBox 5"/>
          <p:cNvSpPr txBox="1"/>
          <p:nvPr/>
        </p:nvSpPr>
        <p:spPr>
          <a:xfrm>
            <a:off x="0" y="685781"/>
            <a:ext cx="6580015" cy="400110"/>
          </a:xfrm>
          <a:prstGeom prst="rect">
            <a:avLst/>
          </a:prstGeom>
          <a:noFill/>
        </p:spPr>
        <p:txBody>
          <a:bodyPr wrap="square" rtlCol="0">
            <a:spAutoFit/>
          </a:bodyPr>
          <a:lstStyle/>
          <a:p>
            <a:r>
              <a:rPr lang="en-GB" sz="2000" dirty="0">
                <a:latin typeface="Century Gothic" panose="020B0502020202020204" pitchFamily="34" charset="0"/>
                <a:hlinkClick r:id="rId3"/>
              </a:rPr>
              <a:t>https://www.dale.derby.sch.uk/curriculum-home</a:t>
            </a:r>
            <a:r>
              <a:rPr lang="en-GB" sz="2000" dirty="0">
                <a:latin typeface="Century Gothic" panose="020B0502020202020204" pitchFamily="34" charset="0"/>
              </a:rPr>
              <a:t> </a:t>
            </a:r>
          </a:p>
        </p:txBody>
      </p:sp>
      <p:sp>
        <p:nvSpPr>
          <p:cNvPr id="8" name="TextBox 7"/>
          <p:cNvSpPr txBox="1"/>
          <p:nvPr/>
        </p:nvSpPr>
        <p:spPr>
          <a:xfrm>
            <a:off x="6816437" y="3744305"/>
            <a:ext cx="5500254" cy="707886"/>
          </a:xfrm>
          <a:prstGeom prst="rect">
            <a:avLst/>
          </a:prstGeom>
          <a:noFill/>
        </p:spPr>
        <p:txBody>
          <a:bodyPr wrap="square" rtlCol="0">
            <a:spAutoFit/>
          </a:bodyPr>
          <a:lstStyle/>
          <a:p>
            <a:endParaRPr lang="en-GB" sz="2000" dirty="0">
              <a:latin typeface="Century Gothic" panose="020B0502020202020204" pitchFamily="34" charset="0"/>
            </a:endParaRPr>
          </a:p>
          <a:p>
            <a:endParaRPr lang="en-GB" sz="2000" dirty="0"/>
          </a:p>
        </p:txBody>
      </p:sp>
      <p:pic>
        <p:nvPicPr>
          <p:cNvPr id="10" name="Picture 9">
            <a:extLst>
              <a:ext uri="{FF2B5EF4-FFF2-40B4-BE49-F238E27FC236}">
                <a16:creationId xmlns:a16="http://schemas.microsoft.com/office/drawing/2014/main" id="{57DB77A1-D096-48C6-9232-6816C5C2A259}"/>
              </a:ext>
            </a:extLst>
          </p:cNvPr>
          <p:cNvPicPr>
            <a:picLocks noChangeAspect="1"/>
          </p:cNvPicPr>
          <p:nvPr/>
        </p:nvPicPr>
        <p:blipFill>
          <a:blip r:embed="rId4"/>
          <a:stretch>
            <a:fillRect/>
          </a:stretch>
        </p:blipFill>
        <p:spPr>
          <a:xfrm>
            <a:off x="5888141" y="1085891"/>
            <a:ext cx="6195703" cy="2869184"/>
          </a:xfrm>
          <a:prstGeom prst="rect">
            <a:avLst/>
          </a:prstGeom>
        </p:spPr>
      </p:pic>
      <p:pic>
        <p:nvPicPr>
          <p:cNvPr id="11" name="Picture 10">
            <a:extLst>
              <a:ext uri="{FF2B5EF4-FFF2-40B4-BE49-F238E27FC236}">
                <a16:creationId xmlns:a16="http://schemas.microsoft.com/office/drawing/2014/main" id="{51690D37-E9E4-40E0-8BB4-44B565B45301}"/>
              </a:ext>
            </a:extLst>
          </p:cNvPr>
          <p:cNvPicPr>
            <a:picLocks noChangeAspect="1"/>
          </p:cNvPicPr>
          <p:nvPr/>
        </p:nvPicPr>
        <p:blipFill>
          <a:blip r:embed="rId5"/>
          <a:stretch>
            <a:fillRect/>
          </a:stretch>
        </p:blipFill>
        <p:spPr>
          <a:xfrm>
            <a:off x="5958480" y="3988816"/>
            <a:ext cx="6125364" cy="2869184"/>
          </a:xfrm>
          <a:prstGeom prst="rect">
            <a:avLst/>
          </a:prstGeom>
        </p:spPr>
      </p:pic>
      <p:pic>
        <p:nvPicPr>
          <p:cNvPr id="12" name="Picture 11">
            <a:extLst>
              <a:ext uri="{FF2B5EF4-FFF2-40B4-BE49-F238E27FC236}">
                <a16:creationId xmlns:a16="http://schemas.microsoft.com/office/drawing/2014/main" id="{81A83A12-F0C4-4D06-84B0-0C29298C455A}"/>
              </a:ext>
            </a:extLst>
          </p:cNvPr>
          <p:cNvPicPr>
            <a:picLocks noChangeAspect="1"/>
          </p:cNvPicPr>
          <p:nvPr/>
        </p:nvPicPr>
        <p:blipFill>
          <a:blip r:embed="rId6"/>
          <a:stretch>
            <a:fillRect/>
          </a:stretch>
        </p:blipFill>
        <p:spPr>
          <a:xfrm>
            <a:off x="253404" y="1808906"/>
            <a:ext cx="5291989" cy="4680384"/>
          </a:xfrm>
          <a:prstGeom prst="rect">
            <a:avLst/>
          </a:prstGeom>
        </p:spPr>
      </p:pic>
    </p:spTree>
    <p:extLst>
      <p:ext uri="{BB962C8B-B14F-4D97-AF65-F5344CB8AC3E}">
        <p14:creationId xmlns:p14="http://schemas.microsoft.com/office/powerpoint/2010/main" val="344755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Trips and Visitors In year one</a:t>
            </a:r>
          </a:p>
        </p:txBody>
      </p:sp>
      <p:sp>
        <p:nvSpPr>
          <p:cNvPr id="3" name="Content Placeholder 2"/>
          <p:cNvSpPr>
            <a:spLocks noGrp="1"/>
          </p:cNvSpPr>
          <p:nvPr>
            <p:ph idx="1"/>
          </p:nvPr>
        </p:nvSpPr>
        <p:spPr>
          <a:xfrm>
            <a:off x="717755" y="2791325"/>
            <a:ext cx="10726993" cy="3101983"/>
          </a:xfrm>
        </p:spPr>
        <p:txBody>
          <a:bodyPr>
            <a:normAutofit fontScale="92500" lnSpcReduction="10000"/>
          </a:bodyPr>
          <a:lstStyle/>
          <a:p>
            <a:r>
              <a:rPr lang="en-US" sz="2800" dirty="0">
                <a:solidFill>
                  <a:schemeClr val="tx1"/>
                </a:solidFill>
                <a:latin typeface="Century Gothic" panose="020B0502020202020204" pitchFamily="34" charset="0"/>
              </a:rPr>
              <a:t>Derby Museum – Florence Nightingale workshop (tbc) </a:t>
            </a:r>
          </a:p>
          <a:p>
            <a:r>
              <a:rPr lang="en-US" sz="2800" dirty="0">
                <a:solidFill>
                  <a:schemeClr val="tx1"/>
                </a:solidFill>
                <a:latin typeface="Century Gothic" panose="020B0502020202020204" pitchFamily="34" charset="0"/>
              </a:rPr>
              <a:t>Yorkshire Wildlife Park – Paws, Claws and Whiskers</a:t>
            </a:r>
          </a:p>
          <a:p>
            <a:r>
              <a:rPr lang="en-US" sz="2800" dirty="0">
                <a:solidFill>
                  <a:schemeClr val="tx1"/>
                </a:solidFill>
                <a:latin typeface="Century Gothic" panose="020B0502020202020204" pitchFamily="34" charset="0"/>
              </a:rPr>
              <a:t>Local church</a:t>
            </a:r>
          </a:p>
          <a:p>
            <a:endParaRPr lang="en-US" sz="2800" dirty="0">
              <a:solidFill>
                <a:schemeClr val="tx1"/>
              </a:solidFill>
              <a:highlight>
                <a:srgbClr val="FFFF00"/>
              </a:highlight>
              <a:latin typeface="Century Gothic" panose="020B0502020202020204" pitchFamily="34" charset="0"/>
            </a:endParaRPr>
          </a:p>
          <a:p>
            <a:pPr marL="0" indent="0">
              <a:buNone/>
            </a:pPr>
            <a:r>
              <a:rPr lang="en-US" sz="2800" dirty="0">
                <a:solidFill>
                  <a:schemeClr val="tx1"/>
                </a:solidFill>
                <a:latin typeface="Century Gothic" panose="020B0502020202020204" pitchFamily="34" charset="0"/>
              </a:rPr>
              <a:t>Information about trips will be sent out several weeks before they occur, and medical forms / payments completed through </a:t>
            </a:r>
            <a:r>
              <a:rPr lang="en-US" sz="2800" dirty="0" err="1">
                <a:solidFill>
                  <a:schemeClr val="tx1"/>
                </a:solidFill>
                <a:latin typeface="Century Gothic" panose="020B0502020202020204" pitchFamily="34" charset="0"/>
              </a:rPr>
              <a:t>Parentpay</a:t>
            </a:r>
            <a:r>
              <a:rPr lang="en-US" sz="2800" dirty="0">
                <a:solidFill>
                  <a:schemeClr val="tx1"/>
                </a:solidFill>
                <a:latin typeface="Century Gothic" panose="020B0502020202020204" pitchFamily="34" charset="0"/>
              </a:rPr>
              <a:t>.  </a:t>
            </a:r>
            <a:endParaRPr lang="en-GB"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519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54" y="496529"/>
            <a:ext cx="7729728" cy="1188720"/>
          </a:xfrm>
        </p:spPr>
        <p:txBody>
          <a:bodyPr/>
          <a:lstStyle/>
          <a:p>
            <a:r>
              <a:rPr lang="en-GB" dirty="0"/>
              <a:t>Homework</a:t>
            </a:r>
          </a:p>
        </p:txBody>
      </p:sp>
      <p:sp>
        <p:nvSpPr>
          <p:cNvPr id="3" name="Content Placeholder 2"/>
          <p:cNvSpPr>
            <a:spLocks noGrp="1"/>
          </p:cNvSpPr>
          <p:nvPr>
            <p:ph idx="1"/>
          </p:nvPr>
        </p:nvSpPr>
        <p:spPr>
          <a:xfrm>
            <a:off x="796413" y="1956620"/>
            <a:ext cx="10284541" cy="4404852"/>
          </a:xfrm>
        </p:spPr>
        <p:txBody>
          <a:bodyPr>
            <a:normAutofit/>
          </a:bodyPr>
          <a:lstStyle/>
          <a:p>
            <a:r>
              <a:rPr lang="en-GB" sz="2400" dirty="0">
                <a:latin typeface="Century Gothic" panose="020B0502020202020204" pitchFamily="34" charset="0"/>
              </a:rPr>
              <a:t>Maths – Short fluency or arithmetic tasks, such as quick fire number recognition, counting forwards and backwards to 10 and then 20, numbers that go together to make 10 etc</a:t>
            </a:r>
          </a:p>
          <a:p>
            <a:pPr marL="0" indent="0">
              <a:buNone/>
            </a:pPr>
            <a:endParaRPr lang="en-GB" sz="2400" dirty="0">
              <a:latin typeface="Century Gothic" panose="020B0502020202020204" pitchFamily="34" charset="0"/>
            </a:endParaRPr>
          </a:p>
          <a:p>
            <a:r>
              <a:rPr lang="en-GB" sz="2400" dirty="0">
                <a:latin typeface="Century Gothic" panose="020B0502020202020204" pitchFamily="34" charset="0"/>
              </a:rPr>
              <a:t>Reading - Daily reading with your child using the Collins </a:t>
            </a:r>
            <a:r>
              <a:rPr lang="en-GB" sz="2400" dirty="0" err="1">
                <a:latin typeface="Century Gothic" panose="020B0502020202020204" pitchFamily="34" charset="0"/>
              </a:rPr>
              <a:t>ebooks</a:t>
            </a:r>
            <a:r>
              <a:rPr lang="en-GB" sz="2400" dirty="0">
                <a:latin typeface="Century Gothic" panose="020B0502020202020204" pitchFamily="34" charset="0"/>
              </a:rPr>
              <a:t>. These details can be found in the front of your child’s reading journal.  A library book will also be sent home weekly that you can enjoy sharing together, to help develop a love of reading. </a:t>
            </a:r>
          </a:p>
          <a:p>
            <a:pPr marL="0" indent="0">
              <a:buNone/>
            </a:pPr>
            <a:r>
              <a:rPr lang="en-US" sz="2400" dirty="0"/>
              <a:t> </a:t>
            </a:r>
            <a:endParaRPr lang="en-GB" sz="2400" dirty="0"/>
          </a:p>
          <a:p>
            <a:endParaRPr lang="en-GB" sz="2400" dirty="0"/>
          </a:p>
          <a:p>
            <a:endParaRPr lang="en-GB" sz="2400" dirty="0"/>
          </a:p>
        </p:txBody>
      </p:sp>
    </p:spTree>
    <p:extLst>
      <p:ext uri="{BB962C8B-B14F-4D97-AF65-F5344CB8AC3E}">
        <p14:creationId xmlns:p14="http://schemas.microsoft.com/office/powerpoint/2010/main" val="422790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C7FC-FB7E-45A9-BBE9-C6BCDC0274B2}"/>
              </a:ext>
            </a:extLst>
          </p:cNvPr>
          <p:cNvSpPr>
            <a:spLocks noGrp="1"/>
          </p:cNvSpPr>
          <p:nvPr>
            <p:ph type="title"/>
          </p:nvPr>
        </p:nvSpPr>
        <p:spPr>
          <a:xfrm>
            <a:off x="2152478" y="119117"/>
            <a:ext cx="7729728" cy="1070586"/>
          </a:xfrm>
        </p:spPr>
        <p:txBody>
          <a:bodyPr/>
          <a:lstStyle/>
          <a:p>
            <a:r>
              <a:rPr lang="en-US" dirty="0"/>
              <a:t>Homework</a:t>
            </a:r>
            <a:endParaRPr lang="en-GB" dirty="0"/>
          </a:p>
        </p:txBody>
      </p:sp>
      <p:pic>
        <p:nvPicPr>
          <p:cNvPr id="4" name="Content Placeholder 3">
            <a:extLst>
              <a:ext uri="{FF2B5EF4-FFF2-40B4-BE49-F238E27FC236}">
                <a16:creationId xmlns:a16="http://schemas.microsoft.com/office/drawing/2014/main" id="{C1D970D6-CC5E-4416-8447-AEC2968E398A}"/>
              </a:ext>
            </a:extLst>
          </p:cNvPr>
          <p:cNvPicPr>
            <a:picLocks noGrp="1" noChangeAspect="1"/>
          </p:cNvPicPr>
          <p:nvPr>
            <p:ph idx="1"/>
          </p:nvPr>
        </p:nvPicPr>
        <p:blipFill>
          <a:blip r:embed="rId3"/>
          <a:stretch>
            <a:fillRect/>
          </a:stretch>
        </p:blipFill>
        <p:spPr>
          <a:xfrm>
            <a:off x="3018503" y="1317523"/>
            <a:ext cx="5742039" cy="5540477"/>
          </a:xfrm>
          <a:prstGeom prst="rect">
            <a:avLst/>
          </a:prstGeom>
        </p:spPr>
      </p:pic>
    </p:spTree>
    <p:extLst>
      <p:ext uri="{BB962C8B-B14F-4D97-AF65-F5344CB8AC3E}">
        <p14:creationId xmlns:p14="http://schemas.microsoft.com/office/powerpoint/2010/main" val="3026159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5F48-6A6B-4709-A0F1-961E211FD45A}"/>
              </a:ext>
            </a:extLst>
          </p:cNvPr>
          <p:cNvSpPr>
            <a:spLocks noGrp="1"/>
          </p:cNvSpPr>
          <p:nvPr>
            <p:ph type="title"/>
          </p:nvPr>
        </p:nvSpPr>
        <p:spPr>
          <a:xfrm>
            <a:off x="2231136" y="227273"/>
            <a:ext cx="7729728" cy="1188720"/>
          </a:xfrm>
        </p:spPr>
        <p:txBody>
          <a:bodyPr/>
          <a:lstStyle/>
          <a:p>
            <a:r>
              <a:rPr lang="en-US" dirty="0"/>
              <a:t>phonics</a:t>
            </a:r>
            <a:endParaRPr lang="en-GB" dirty="0"/>
          </a:p>
        </p:txBody>
      </p:sp>
      <p:sp>
        <p:nvSpPr>
          <p:cNvPr id="3" name="Content Placeholder 2">
            <a:extLst>
              <a:ext uri="{FF2B5EF4-FFF2-40B4-BE49-F238E27FC236}">
                <a16:creationId xmlns:a16="http://schemas.microsoft.com/office/drawing/2014/main" id="{B44AF597-08A2-4C16-8807-0D5F576A01A8}"/>
              </a:ext>
            </a:extLst>
          </p:cNvPr>
          <p:cNvSpPr>
            <a:spLocks noGrp="1"/>
          </p:cNvSpPr>
          <p:nvPr>
            <p:ph idx="1"/>
          </p:nvPr>
        </p:nvSpPr>
        <p:spPr>
          <a:xfrm>
            <a:off x="766916" y="1592826"/>
            <a:ext cx="10864646" cy="4147201"/>
          </a:xfrm>
        </p:spPr>
        <p:txBody>
          <a:bodyPr>
            <a:normAutofit/>
          </a:bodyPr>
          <a:lstStyle/>
          <a:p>
            <a:r>
              <a:rPr lang="en-US" sz="2400" dirty="0">
                <a:latin typeface="Century Gothic" panose="020B0502020202020204" pitchFamily="34" charset="0"/>
              </a:rPr>
              <a:t>Phonics continues into Year 1 still following the Little </a:t>
            </a:r>
            <a:r>
              <a:rPr lang="en-US" sz="2400" dirty="0" err="1">
                <a:latin typeface="Century Gothic" panose="020B0502020202020204" pitchFamily="34" charset="0"/>
              </a:rPr>
              <a:t>Wandle</a:t>
            </a:r>
            <a:r>
              <a:rPr lang="en-US" sz="2400" dirty="0">
                <a:latin typeface="Century Gothic" panose="020B0502020202020204" pitchFamily="34" charset="0"/>
              </a:rPr>
              <a:t> Scheme.</a:t>
            </a:r>
          </a:p>
          <a:p>
            <a:r>
              <a:rPr lang="en-US" sz="2400" dirty="0">
                <a:latin typeface="Century Gothic" panose="020B0502020202020204" pitchFamily="34" charset="0"/>
              </a:rPr>
              <a:t>Phonics lessons starts at 9am every morning, therefore arriving promptly is </a:t>
            </a:r>
            <a:r>
              <a:rPr lang="en-US" sz="2400" b="1" dirty="0">
                <a:latin typeface="Century Gothic" panose="020B0502020202020204" pitchFamily="34" charset="0"/>
              </a:rPr>
              <a:t>extremely important</a:t>
            </a:r>
            <a:r>
              <a:rPr lang="en-US" sz="2400" dirty="0">
                <a:latin typeface="Century Gothic" panose="020B0502020202020204" pitchFamily="34" charset="0"/>
              </a:rPr>
              <a:t>!</a:t>
            </a:r>
          </a:p>
          <a:p>
            <a:pPr marL="0" indent="0">
              <a:buNone/>
            </a:pPr>
            <a:endParaRPr lang="en-US" sz="2400" dirty="0">
              <a:latin typeface="Century Gothic" panose="020B0502020202020204" pitchFamily="34" charset="0"/>
            </a:endParaRPr>
          </a:p>
          <a:p>
            <a:pPr marL="0" indent="0">
              <a:buNone/>
            </a:pPr>
            <a:r>
              <a:rPr lang="en-US" sz="2400" dirty="0">
                <a:hlinkClick r:id="rId3"/>
              </a:rPr>
              <a:t>Phonics — Dale Community Primary School</a:t>
            </a:r>
            <a:r>
              <a:rPr lang="en-US" sz="2400" dirty="0"/>
              <a:t>  </a:t>
            </a:r>
          </a:p>
          <a:p>
            <a:pPr marL="0" indent="0">
              <a:buNone/>
            </a:pPr>
            <a:endParaRPr lang="en-US" sz="2400" dirty="0">
              <a:latin typeface="Century Gothic" panose="020B0502020202020204" pitchFamily="34" charset="0"/>
            </a:endParaRPr>
          </a:p>
        </p:txBody>
      </p:sp>
    </p:spTree>
    <p:extLst>
      <p:ext uri="{BB962C8B-B14F-4D97-AF65-F5344CB8AC3E}">
        <p14:creationId xmlns:p14="http://schemas.microsoft.com/office/powerpoint/2010/main" val="1967856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70DB-5993-4BF6-BB79-4ACA4F133524}"/>
              </a:ext>
            </a:extLst>
          </p:cNvPr>
          <p:cNvSpPr>
            <a:spLocks noGrp="1"/>
          </p:cNvSpPr>
          <p:nvPr>
            <p:ph type="title"/>
          </p:nvPr>
        </p:nvSpPr>
        <p:spPr>
          <a:xfrm>
            <a:off x="2093485" y="523613"/>
            <a:ext cx="7729728" cy="1188720"/>
          </a:xfrm>
        </p:spPr>
        <p:txBody>
          <a:bodyPr/>
          <a:lstStyle/>
          <a:p>
            <a:r>
              <a:rPr lang="en-US" dirty="0"/>
              <a:t>Phonics screening check</a:t>
            </a:r>
            <a:endParaRPr lang="en-GB" dirty="0"/>
          </a:p>
        </p:txBody>
      </p:sp>
      <p:sp>
        <p:nvSpPr>
          <p:cNvPr id="3" name="Content Placeholder 2">
            <a:extLst>
              <a:ext uri="{FF2B5EF4-FFF2-40B4-BE49-F238E27FC236}">
                <a16:creationId xmlns:a16="http://schemas.microsoft.com/office/drawing/2014/main" id="{7C4188A1-9D60-4DFA-8A38-7A88E40FAFEB}"/>
              </a:ext>
            </a:extLst>
          </p:cNvPr>
          <p:cNvSpPr>
            <a:spLocks noGrp="1"/>
          </p:cNvSpPr>
          <p:nvPr>
            <p:ph idx="1"/>
          </p:nvPr>
        </p:nvSpPr>
        <p:spPr>
          <a:xfrm>
            <a:off x="501445" y="2202426"/>
            <a:ext cx="10559845" cy="3537601"/>
          </a:xfrm>
        </p:spPr>
        <p:txBody>
          <a:bodyPr>
            <a:normAutofit/>
          </a:bodyPr>
          <a:lstStyle/>
          <a:p>
            <a:r>
              <a:rPr lang="en-US" sz="2800" dirty="0">
                <a:latin typeface="Century Gothic" panose="020B0502020202020204" pitchFamily="34" charset="0"/>
              </a:rPr>
              <a:t>Year 1 children will be taking the Phonics Screening Check in June 2024. They will read real words and pseudo words.</a:t>
            </a:r>
            <a:endParaRPr lang="en-GB" sz="2800" dirty="0">
              <a:latin typeface="Century Gothic" panose="020B0502020202020204" pitchFamily="34" charset="0"/>
            </a:endParaRPr>
          </a:p>
        </p:txBody>
      </p:sp>
      <p:pic>
        <p:nvPicPr>
          <p:cNvPr id="4" name="Picture 3">
            <a:extLst>
              <a:ext uri="{FF2B5EF4-FFF2-40B4-BE49-F238E27FC236}">
                <a16:creationId xmlns:a16="http://schemas.microsoft.com/office/drawing/2014/main" id="{A650CF0D-73C8-403C-A09B-19E4F6D38365}"/>
              </a:ext>
            </a:extLst>
          </p:cNvPr>
          <p:cNvPicPr>
            <a:picLocks noChangeAspect="1"/>
          </p:cNvPicPr>
          <p:nvPr/>
        </p:nvPicPr>
        <p:blipFill>
          <a:blip r:embed="rId3"/>
          <a:stretch>
            <a:fillRect/>
          </a:stretch>
        </p:blipFill>
        <p:spPr>
          <a:xfrm rot="20861023">
            <a:off x="659666" y="3609428"/>
            <a:ext cx="3554361" cy="2604489"/>
          </a:xfrm>
          <a:prstGeom prst="rect">
            <a:avLst/>
          </a:prstGeom>
        </p:spPr>
      </p:pic>
      <p:pic>
        <p:nvPicPr>
          <p:cNvPr id="5" name="Picture 4">
            <a:extLst>
              <a:ext uri="{FF2B5EF4-FFF2-40B4-BE49-F238E27FC236}">
                <a16:creationId xmlns:a16="http://schemas.microsoft.com/office/drawing/2014/main" id="{91FAA6CB-D217-4658-9B62-4DF46E92DEE4}"/>
              </a:ext>
            </a:extLst>
          </p:cNvPr>
          <p:cNvPicPr>
            <a:picLocks noChangeAspect="1"/>
          </p:cNvPicPr>
          <p:nvPr/>
        </p:nvPicPr>
        <p:blipFill>
          <a:blip r:embed="rId4"/>
          <a:stretch>
            <a:fillRect/>
          </a:stretch>
        </p:blipFill>
        <p:spPr>
          <a:xfrm rot="687596">
            <a:off x="6943629" y="3465639"/>
            <a:ext cx="3948374" cy="2892067"/>
          </a:xfrm>
          <a:prstGeom prst="rect">
            <a:avLst/>
          </a:prstGeom>
        </p:spPr>
      </p:pic>
    </p:spTree>
    <p:extLst>
      <p:ext uri="{BB962C8B-B14F-4D97-AF65-F5344CB8AC3E}">
        <p14:creationId xmlns:p14="http://schemas.microsoft.com/office/powerpoint/2010/main" val="427648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31351"/>
            <a:ext cx="7729728" cy="1188720"/>
          </a:xfrm>
        </p:spPr>
        <p:txBody>
          <a:bodyPr/>
          <a:lstStyle/>
          <a:p>
            <a:r>
              <a:rPr lang="en-GB" dirty="0"/>
              <a:t>Website Signposting</a:t>
            </a:r>
          </a:p>
        </p:txBody>
      </p:sp>
      <p:sp>
        <p:nvSpPr>
          <p:cNvPr id="3" name="Content Placeholder 2"/>
          <p:cNvSpPr>
            <a:spLocks noGrp="1"/>
          </p:cNvSpPr>
          <p:nvPr>
            <p:ph idx="1"/>
          </p:nvPr>
        </p:nvSpPr>
        <p:spPr>
          <a:xfrm>
            <a:off x="2231136" y="1682081"/>
            <a:ext cx="7729728" cy="3101983"/>
          </a:xfrm>
        </p:spPr>
        <p:txBody>
          <a:bodyPr/>
          <a:lstStyle/>
          <a:p>
            <a:r>
              <a:rPr lang="en-GB" dirty="0">
                <a:hlinkClick r:id="rId3"/>
              </a:rPr>
              <a:t>https://www.dale.derby.sch.uk/</a:t>
            </a: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772" y="2188933"/>
            <a:ext cx="9134455" cy="3920922"/>
          </a:xfrm>
          <a:prstGeom prst="rect">
            <a:avLst/>
          </a:prstGeom>
        </p:spPr>
      </p:pic>
    </p:spTree>
    <p:extLst>
      <p:ext uri="{BB962C8B-B14F-4D97-AF65-F5344CB8AC3E}">
        <p14:creationId xmlns:p14="http://schemas.microsoft.com/office/powerpoint/2010/main" val="1180673941"/>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717</TotalTime>
  <Words>1159</Words>
  <Application>Microsoft Office PowerPoint</Application>
  <PresentationFormat>Widescreen</PresentationFormat>
  <Paragraphs>192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Gill Sans MT</vt:lpstr>
      <vt:lpstr>Wingdings</vt:lpstr>
      <vt:lpstr>Parcel</vt:lpstr>
      <vt:lpstr>Welcome To The year one information meeting</vt:lpstr>
      <vt:lpstr>Learning</vt:lpstr>
      <vt:lpstr>Topic overview</vt:lpstr>
      <vt:lpstr>Trips and Visitors In year one</vt:lpstr>
      <vt:lpstr>Homework</vt:lpstr>
      <vt:lpstr>Homework</vt:lpstr>
      <vt:lpstr>phonics</vt:lpstr>
      <vt:lpstr>Phonics screening check</vt:lpstr>
      <vt:lpstr>Website Signposting</vt:lpstr>
      <vt:lpstr>Food at dale</vt:lpstr>
      <vt:lpstr>Communication</vt:lpstr>
      <vt:lpstr>Expectations and Behaviour</vt:lpstr>
      <vt:lpstr>The School Day</vt:lpstr>
      <vt:lpstr>School Rules</vt:lpstr>
      <vt:lpstr>rewards</vt:lpstr>
      <vt:lpstr>rewards</vt:lpstr>
      <vt:lpstr>Consequences</vt:lpstr>
      <vt:lpstr>Attendance &amp; rewards</vt:lpstr>
      <vt:lpstr>Attendance &amp; rewards</vt:lpstr>
      <vt:lpstr>School &amp; PE Uniform</vt:lpstr>
      <vt:lpstr>Internet safety</vt:lpstr>
      <vt:lpstr>Issues and age limits</vt:lpstr>
      <vt:lpstr>Parental Controls and advice</vt:lpstr>
    </vt:vector>
  </TitlesOfParts>
  <Company>Dale Community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6 information meeting</dc:title>
  <dc:creator>Lindsey Collins</dc:creator>
  <cp:lastModifiedBy>Sarah Parr</cp:lastModifiedBy>
  <cp:revision>65</cp:revision>
  <cp:lastPrinted>2023-09-11T16:38:19Z</cp:lastPrinted>
  <dcterms:created xsi:type="dcterms:W3CDTF">2023-07-14T13:06:33Z</dcterms:created>
  <dcterms:modified xsi:type="dcterms:W3CDTF">2023-09-11T16:41:24Z</dcterms:modified>
</cp:coreProperties>
</file>